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6.jpg" ContentType="image/jpeg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76" r:id="rId2"/>
    <p:sldId id="274" r:id="rId3"/>
    <p:sldId id="257" r:id="rId4"/>
    <p:sldId id="275" r:id="rId5"/>
    <p:sldId id="262" r:id="rId6"/>
    <p:sldId id="263" r:id="rId7"/>
    <p:sldId id="258" r:id="rId8"/>
    <p:sldId id="259" r:id="rId9"/>
    <p:sldId id="277" r:id="rId10"/>
    <p:sldId id="264" r:id="rId11"/>
    <p:sldId id="265" r:id="rId12"/>
    <p:sldId id="266" r:id="rId13"/>
    <p:sldId id="269" r:id="rId14"/>
    <p:sldId id="267" r:id="rId15"/>
    <p:sldId id="278" r:id="rId16"/>
    <p:sldId id="279" r:id="rId17"/>
    <p:sldId id="315" r:id="rId18"/>
    <p:sldId id="316" r:id="rId19"/>
    <p:sldId id="317" r:id="rId20"/>
    <p:sldId id="268" r:id="rId21"/>
    <p:sldId id="318" r:id="rId22"/>
    <p:sldId id="319" r:id="rId23"/>
    <p:sldId id="320" r:id="rId24"/>
    <p:sldId id="321" r:id="rId25"/>
    <p:sldId id="322" r:id="rId26"/>
    <p:sldId id="323" r:id="rId27"/>
    <p:sldId id="280" r:id="rId28"/>
    <p:sldId id="281" r:id="rId29"/>
    <p:sldId id="325" r:id="rId30"/>
    <p:sldId id="282" r:id="rId31"/>
    <p:sldId id="283" r:id="rId32"/>
    <p:sldId id="286" r:id="rId33"/>
    <p:sldId id="287" r:id="rId34"/>
    <p:sldId id="288" r:id="rId35"/>
    <p:sldId id="289" r:id="rId36"/>
    <p:sldId id="290" r:id="rId37"/>
    <p:sldId id="293" r:id="rId38"/>
    <p:sldId id="294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260" r:id="rId48"/>
    <p:sldId id="273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A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33" autoAdjust="0"/>
    <p:restoredTop sz="88759" autoAdjust="0"/>
  </p:normalViewPr>
  <p:slideViewPr>
    <p:cSldViewPr snapToGrid="0" snapToObjects="1">
      <p:cViewPr varScale="1">
        <p:scale>
          <a:sx n="80" d="100"/>
          <a:sy n="80" d="100"/>
        </p:scale>
        <p:origin x="121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notesViewPr>
    <p:cSldViewPr snapToGrid="0" snapToObjects="1">
      <p:cViewPr varScale="1">
        <p:scale>
          <a:sx n="114" d="100"/>
          <a:sy n="114" d="100"/>
        </p:scale>
        <p:origin x="-1056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860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F96DC3E-51F4-064A-977A-7D95CA2F053D}" type="slidenum">
              <a:rPr lang="uk-UA"/>
              <a:pPr/>
              <a:t>‹#›</a:t>
            </a:fld>
            <a:r>
              <a:rPr lang="en-US"/>
              <a:t> </a:t>
            </a: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860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15D94-23E7-974D-8446-384B52F594E1}" type="datetimeFigureOut">
              <a:t>13/09/2021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296806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26328" y="3809762"/>
            <a:ext cx="5892588" cy="502247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739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800" b="1" i="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defTabSz="457200" rtl="0" eaLnBrk="1" latinLnBrk="0" hangingPunct="1">
      <a:defRPr sz="1800" b="1" i="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defTabSz="457200" rtl="0" eaLnBrk="1" latinLnBrk="0" hangingPunct="1">
      <a:defRPr sz="1800" b="1" i="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defTabSz="457200" rtl="0" eaLnBrk="1" latinLnBrk="0" hangingPunct="1">
      <a:defRPr sz="1800" b="1" i="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defTabSz="457200" rtl="0" eaLnBrk="1" latinLnBrk="0" hangingPunct="1">
      <a:defRPr sz="1800" b="1" i="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AB042FD-980B-A24C-AE22-B9FDB4F61D17}" type="slidenum">
              <a:rPr lang="en-US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1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56B71AB-2113-624B-B8D7-BF21AB0915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F366D4-6A07-784A-90C8-ACD31C2ACC96}" type="slidenum">
              <a:rPr lang="en-US" altLang="en-PK"/>
              <a:pPr/>
              <a:t>15</a:t>
            </a:fld>
            <a:endParaRPr lang="en-US" altLang="en-PK"/>
          </a:p>
        </p:txBody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B9A27374-F9DD-6047-8415-5372178AE7D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B8B19AED-E659-4A4E-80B3-96E3D82E1A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9365AEE-3DAE-9F45-97E8-47F5325F01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C6962C-89BF-9248-A907-52F802979432}" type="slidenum">
              <a:rPr lang="en-US" altLang="en-PK"/>
              <a:pPr/>
              <a:t>16</a:t>
            </a:fld>
            <a:endParaRPr lang="en-US" altLang="en-PK"/>
          </a:p>
        </p:txBody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9B374952-1C0F-7A4E-96A9-18C012FD296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2B846E37-FBAA-EF42-BE22-4BA024F13C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72321EB-645B-9C4A-B7C1-E0BA1304CA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B7A51B-35C7-3841-9353-64A3E643C2B1}" type="slidenum">
              <a:rPr lang="en-US" altLang="en-PK"/>
              <a:pPr/>
              <a:t>17</a:t>
            </a:fld>
            <a:endParaRPr lang="en-US" altLang="en-PK"/>
          </a:p>
        </p:txBody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3A02DCD3-94DF-5247-ABD1-AB0F5D4AB37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>
            <a:extLst>
              <a:ext uri="{FF2B5EF4-FFF2-40B4-BE49-F238E27FC236}">
                <a16:creationId xmlns:a16="http://schemas.microsoft.com/office/drawing/2014/main" id="{398500EE-EF48-6E4B-ACE8-992FF56AEE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8EB60E6-02B0-BD4E-A4DB-5100103033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CD00C5-362D-9A48-8D0F-1649FF2FF017}" type="slidenum">
              <a:rPr lang="en-US" altLang="en-PK"/>
              <a:pPr/>
              <a:t>18</a:t>
            </a:fld>
            <a:endParaRPr lang="en-US" altLang="en-PK"/>
          </a:p>
        </p:txBody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5E7A5BCD-BDBB-414E-981E-67D0D321D9F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C227DA2A-D1A0-8A4D-8879-CA67157C15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93DB34C-52C1-3A45-A8C3-BADC6B6189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935683-E4E4-1947-941B-4E7EABF30459}" type="slidenum">
              <a:rPr lang="en-US" altLang="en-PK"/>
              <a:pPr/>
              <a:t>19</a:t>
            </a:fld>
            <a:endParaRPr lang="en-US" altLang="en-PK"/>
          </a:p>
        </p:txBody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FC7A2156-36D5-3F4C-B6D4-39D2FFB1006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E9AC20A0-C21A-BA42-B5B5-E05AFC811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91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E459120-1ACC-E64B-B965-C47593B688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28EF98-4523-9943-B186-12397B75F5E4}" type="slidenum">
              <a:rPr lang="en-US" altLang="en-PK"/>
              <a:pPr/>
              <a:t>20</a:t>
            </a:fld>
            <a:endParaRPr lang="en-US" altLang="en-PK"/>
          </a:p>
        </p:txBody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DC6E24B8-A58F-924D-8168-C105C4477EA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A8B08B28-7FD9-234F-B858-3417206B86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01CBF61-C7C2-474F-B29E-ADF9DE7B97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54322F-C843-9E41-8388-4F513330ACE2}" type="slidenum">
              <a:rPr lang="en-US" altLang="en-PK"/>
              <a:pPr/>
              <a:t>21</a:t>
            </a:fld>
            <a:endParaRPr lang="en-US" altLang="en-PK"/>
          </a:p>
        </p:txBody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B2D7929A-A091-8842-80AD-E079A84A801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>
            <a:extLst>
              <a:ext uri="{FF2B5EF4-FFF2-40B4-BE49-F238E27FC236}">
                <a16:creationId xmlns:a16="http://schemas.microsoft.com/office/drawing/2014/main" id="{C0EC32E5-ACDF-F04B-96B8-D3B4113110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8EBF919-9B0A-2047-8C7B-6968E4B0A7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DB07F2-FC48-0D4B-8996-87301EADB8CB}" type="slidenum">
              <a:rPr lang="en-US" altLang="en-PK"/>
              <a:pPr/>
              <a:t>22</a:t>
            </a:fld>
            <a:endParaRPr lang="en-US" altLang="en-PK"/>
          </a:p>
        </p:txBody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B6C8EF4A-6C19-BB4B-86F6-4B35D156A1B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F1688E94-2C48-474B-A0B5-FB2940031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3EB194C-CDDC-A049-B347-91A5EFF4EF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B3A644-F5A6-1844-A01D-5E7AF6E1B574}" type="slidenum">
              <a:rPr lang="en-US" altLang="en-PK"/>
              <a:pPr/>
              <a:t>23</a:t>
            </a:fld>
            <a:endParaRPr lang="en-US" altLang="en-PK"/>
          </a:p>
        </p:txBody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35EC6139-6A78-6144-B6EE-B312A62F8E3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>
            <a:extLst>
              <a:ext uri="{FF2B5EF4-FFF2-40B4-BE49-F238E27FC236}">
                <a16:creationId xmlns:a16="http://schemas.microsoft.com/office/drawing/2014/main" id="{892301DD-2152-2543-AF09-3C37017EC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09847A2-767A-F248-9B07-B7915CECE1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DABF74-F61F-874E-81BA-2839E5224336}" type="slidenum">
              <a:rPr lang="en-US" altLang="en-PK"/>
              <a:pPr/>
              <a:t>24</a:t>
            </a:fld>
            <a:endParaRPr lang="en-US" altLang="en-PK"/>
          </a:p>
        </p:txBody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16D463DB-2AAE-4B40-AEC9-18C2ADD6628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4722C0A2-F04A-E54A-8CD5-9F14FDDE50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F954C23-B6DD-B84A-B118-766BB78FEC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861856-DC4B-FC43-9DEF-A8924B411FCC}" type="slidenum">
              <a:rPr lang="en-US" altLang="en-PK"/>
              <a:pPr/>
              <a:t>25</a:t>
            </a:fld>
            <a:endParaRPr lang="en-US" altLang="en-PK"/>
          </a:p>
        </p:txBody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3DFA32FE-6A3B-F042-B59A-0127309B4AA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23434B11-E9C2-9445-AD87-F8041FE20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5F04C51-4C31-A54C-B39B-7186F9C321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6EC41A-981C-164E-9CFB-B71B81F7E31A}" type="slidenum">
              <a:rPr lang="en-US" altLang="en-PK"/>
              <a:pPr/>
              <a:t>26</a:t>
            </a:fld>
            <a:endParaRPr lang="en-US" altLang="en-PK"/>
          </a:p>
        </p:txBody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09674953-1B39-694E-9837-D0A021AB685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B6CA0990-9857-5D41-83C4-218CD0CB9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2959C21-BAC2-F644-88C4-59E98829D4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DE09B-0147-F04D-95A7-5FDE2A400F4B}" type="slidenum">
              <a:rPr lang="en-US" altLang="en-PK"/>
              <a:pPr/>
              <a:t>27</a:t>
            </a:fld>
            <a:endParaRPr lang="en-US" altLang="en-PK"/>
          </a:p>
        </p:txBody>
      </p:sp>
      <p:sp>
        <p:nvSpPr>
          <p:cNvPr id="156674" name="Rectangle 2">
            <a:extLst>
              <a:ext uri="{FF2B5EF4-FFF2-40B4-BE49-F238E27FC236}">
                <a16:creationId xmlns:a16="http://schemas.microsoft.com/office/drawing/2014/main" id="{E54B9BEF-0307-EE40-96E8-46AE7294664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C2477C64-68E5-D647-A266-EC990B054C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AC1A39D-D49F-2B49-915B-C95DEC6DA0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02C049-7EF0-5B4C-9A76-50744E8D3A0B}" type="slidenum">
              <a:rPr lang="en-US" altLang="en-PK"/>
              <a:pPr/>
              <a:t>28</a:t>
            </a:fld>
            <a:endParaRPr lang="en-US" altLang="en-PK"/>
          </a:p>
        </p:txBody>
      </p:sp>
      <p:sp>
        <p:nvSpPr>
          <p:cNvPr id="157698" name="Rectangle 2">
            <a:extLst>
              <a:ext uri="{FF2B5EF4-FFF2-40B4-BE49-F238E27FC236}">
                <a16:creationId xmlns:a16="http://schemas.microsoft.com/office/drawing/2014/main" id="{4B37C0D9-B22D-854D-A3FC-14356CC3A08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8930E35C-8329-9947-BC57-649B05233D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9456142-32B2-DD42-976E-FEA7F886D6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065840-F61A-274D-B43E-78F4BF61EC0E}" type="slidenum">
              <a:rPr lang="en-US" altLang="en-PK"/>
              <a:pPr/>
              <a:t>29</a:t>
            </a:fld>
            <a:endParaRPr lang="en-US" altLang="en-PK"/>
          </a:p>
        </p:txBody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334B2917-85F9-4E40-9755-5ECAA6BA03E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703AD5EF-EBDC-134B-9FCC-61EAAF61B1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47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2DD97A3-07B5-DC4C-8536-AD4563B580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C16D1B-EEF4-E141-91BB-41CC34132466}" type="slidenum">
              <a:rPr lang="en-US" altLang="en-PK"/>
              <a:pPr/>
              <a:t>30</a:t>
            </a:fld>
            <a:endParaRPr lang="en-US" altLang="en-PK"/>
          </a:p>
        </p:txBody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9407935F-E5E2-C848-88B7-63BF57C79B4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F1D44C01-BB97-B64D-9680-6D336B3A56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8C1F003-235B-7A4C-B0E6-8E81D2DCCF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BCAF0B-1481-D34B-8310-B26A66A9709D}" type="slidenum">
              <a:rPr lang="en-US" altLang="en-PK"/>
              <a:pPr/>
              <a:t>31</a:t>
            </a:fld>
            <a:endParaRPr lang="en-US" altLang="en-PK"/>
          </a:p>
        </p:txBody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4B02758C-BCBD-1F4B-9EA1-973A5D9A325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619658B2-72CF-4F44-B5A4-2B2B21AD9A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A460E2B-9858-2244-9929-E45C5D6031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15C41F-BD12-6444-B360-3F88CEA3BDCD}" type="slidenum">
              <a:rPr lang="en-US" altLang="en-PK"/>
              <a:pPr/>
              <a:t>32</a:t>
            </a:fld>
            <a:endParaRPr lang="en-US" altLang="en-PK"/>
          </a:p>
        </p:txBody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BBED58F3-651E-9642-95C0-D3D177FFD40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7BA0C205-8A49-7E42-9301-577A649080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A55889C-1C3F-8542-90CE-7179EAA7E4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AA3CCB-F9FE-1C47-B236-83CD44FE7302}" type="slidenum">
              <a:rPr lang="en-US" altLang="en-PK"/>
              <a:pPr/>
              <a:t>33</a:t>
            </a:fld>
            <a:endParaRPr lang="en-US" altLang="en-PK"/>
          </a:p>
        </p:txBody>
      </p:sp>
      <p:sp>
        <p:nvSpPr>
          <p:cNvPr id="166914" name="Rectangle 2">
            <a:extLst>
              <a:ext uri="{FF2B5EF4-FFF2-40B4-BE49-F238E27FC236}">
                <a16:creationId xmlns:a16="http://schemas.microsoft.com/office/drawing/2014/main" id="{FADB9404-9604-2C48-8F1D-7B974C6AACA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396A7875-0442-8941-BF25-4C8D580DBC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6AD4CAF-EB91-F14D-8E8E-91802ECB05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5733A-769D-B54B-A060-907717387C02}" type="slidenum">
              <a:rPr lang="en-US" altLang="en-PK"/>
              <a:pPr/>
              <a:t>34</a:t>
            </a:fld>
            <a:endParaRPr lang="en-US" altLang="en-PK"/>
          </a:p>
        </p:txBody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0FBCD0B8-7E04-EE4B-91E3-6695A07839B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>
            <a:extLst>
              <a:ext uri="{FF2B5EF4-FFF2-40B4-BE49-F238E27FC236}">
                <a16:creationId xmlns:a16="http://schemas.microsoft.com/office/drawing/2014/main" id="{1DBBD38E-8810-F844-BC82-C4A6D7C63E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0FB8410-C894-3844-BA90-483FFA537C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58AAFC-72BE-FD4B-8731-EB13127DF4E7}" type="slidenum">
              <a:rPr lang="en-US" altLang="en-PK"/>
              <a:pPr/>
              <a:t>35</a:t>
            </a:fld>
            <a:endParaRPr lang="en-US" altLang="en-PK"/>
          </a:p>
        </p:txBody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79EE37D0-7B50-EB42-88A5-7C217186261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65019725-5DF3-0C44-9B55-B783BA0761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BC07F50-2A91-D243-AF8E-3042A0183F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E9ADC8-BC9D-6F4E-9381-884DE666417F}" type="slidenum">
              <a:rPr lang="en-US" altLang="en-PK"/>
              <a:pPr/>
              <a:t>36</a:t>
            </a:fld>
            <a:endParaRPr lang="en-US" altLang="en-PK"/>
          </a:p>
        </p:txBody>
      </p:sp>
      <p:sp>
        <p:nvSpPr>
          <p:cNvPr id="169986" name="Rectangle 2">
            <a:extLst>
              <a:ext uri="{FF2B5EF4-FFF2-40B4-BE49-F238E27FC236}">
                <a16:creationId xmlns:a16="http://schemas.microsoft.com/office/drawing/2014/main" id="{17C28E45-1E42-034A-B24A-2130AD4D416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>
            <a:extLst>
              <a:ext uri="{FF2B5EF4-FFF2-40B4-BE49-F238E27FC236}">
                <a16:creationId xmlns:a16="http://schemas.microsoft.com/office/drawing/2014/main" id="{3AFB3316-C93B-7649-9F7F-4D2E8F7159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DD1BEEB-F4F1-8444-B6F8-5BEA951D0B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1815B3-225F-0447-9D67-787EA5186757}" type="slidenum">
              <a:rPr lang="en-US" altLang="en-PK"/>
              <a:pPr/>
              <a:t>37</a:t>
            </a:fld>
            <a:endParaRPr lang="en-US" altLang="en-PK"/>
          </a:p>
        </p:txBody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90F40A78-69D3-E149-95FE-5202BD84381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>
            <a:extLst>
              <a:ext uri="{FF2B5EF4-FFF2-40B4-BE49-F238E27FC236}">
                <a16:creationId xmlns:a16="http://schemas.microsoft.com/office/drawing/2014/main" id="{399825AA-2DDB-EC48-88AF-653C7B26CE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EFBFCEA-D58A-DE49-B6CA-FBE2F1FA5B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00CA3F-F7A2-BA44-B809-13C00E478AB7}" type="slidenum">
              <a:rPr lang="en-US" altLang="en-PK"/>
              <a:pPr/>
              <a:t>38</a:t>
            </a:fld>
            <a:endParaRPr lang="en-US" altLang="en-PK"/>
          </a:p>
        </p:txBody>
      </p:sp>
      <p:sp>
        <p:nvSpPr>
          <p:cNvPr id="174082" name="Rectangle 2">
            <a:extLst>
              <a:ext uri="{FF2B5EF4-FFF2-40B4-BE49-F238E27FC236}">
                <a16:creationId xmlns:a16="http://schemas.microsoft.com/office/drawing/2014/main" id="{33087B83-67A4-7249-88B1-0A0EDA15942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59D488C7-3F13-1D48-A1D9-B84640BACE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29DED21-2AE0-2E47-84B2-E9271268E9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FC61AC-173C-0942-9092-ACCBB2226D17}" type="slidenum">
              <a:rPr lang="en-US" altLang="en-PK"/>
              <a:pPr/>
              <a:t>39</a:t>
            </a:fld>
            <a:endParaRPr lang="en-US" altLang="en-PK"/>
          </a:p>
        </p:txBody>
      </p:sp>
      <p:sp>
        <p:nvSpPr>
          <p:cNvPr id="181250" name="Rectangle 2">
            <a:extLst>
              <a:ext uri="{FF2B5EF4-FFF2-40B4-BE49-F238E27FC236}">
                <a16:creationId xmlns:a16="http://schemas.microsoft.com/office/drawing/2014/main" id="{A5A0A744-C973-294F-A91E-21B458CD684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30C2A065-A6C5-4944-B24F-CCE46C3352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362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5BA15E1-4CA3-9449-AD8C-654BF5674C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C9A32E-EDAA-E049-B645-6F9E7A9F0441}" type="slidenum">
              <a:rPr lang="en-US" altLang="en-PK"/>
              <a:pPr/>
              <a:t>40</a:t>
            </a:fld>
            <a:endParaRPr lang="en-US" altLang="en-PK"/>
          </a:p>
        </p:txBody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11BB3B0A-0FE8-454B-84C0-B6D7707749D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>
            <a:extLst>
              <a:ext uri="{FF2B5EF4-FFF2-40B4-BE49-F238E27FC236}">
                <a16:creationId xmlns:a16="http://schemas.microsoft.com/office/drawing/2014/main" id="{08F9829C-7A82-3D4A-829C-CD09A35FB9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3C51F10-E780-9D43-AE3E-F9C3BB8F39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4130BC-EEB6-3C4D-913F-D8ED700ECA63}" type="slidenum">
              <a:rPr lang="en-US" altLang="en-PK"/>
              <a:pPr/>
              <a:t>41</a:t>
            </a:fld>
            <a:endParaRPr lang="en-US" altLang="en-PK"/>
          </a:p>
        </p:txBody>
      </p:sp>
      <p:sp>
        <p:nvSpPr>
          <p:cNvPr id="183298" name="Rectangle 2">
            <a:extLst>
              <a:ext uri="{FF2B5EF4-FFF2-40B4-BE49-F238E27FC236}">
                <a16:creationId xmlns:a16="http://schemas.microsoft.com/office/drawing/2014/main" id="{9A2DF96E-3508-D14F-8F60-01DEBE69B92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E133424E-3C02-6A49-8D23-104582DE2F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D700015-B16F-1C48-809A-F807206570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79B1BB-36BB-C040-8F31-D611D625CC4A}" type="slidenum">
              <a:rPr lang="en-US" altLang="en-PK"/>
              <a:pPr/>
              <a:t>42</a:t>
            </a:fld>
            <a:endParaRPr lang="en-US" altLang="en-PK"/>
          </a:p>
        </p:txBody>
      </p:sp>
      <p:sp>
        <p:nvSpPr>
          <p:cNvPr id="184322" name="Rectangle 2">
            <a:extLst>
              <a:ext uri="{FF2B5EF4-FFF2-40B4-BE49-F238E27FC236}">
                <a16:creationId xmlns:a16="http://schemas.microsoft.com/office/drawing/2014/main" id="{0A2634D6-C825-F349-A24B-E549571C53D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>
            <a:extLst>
              <a:ext uri="{FF2B5EF4-FFF2-40B4-BE49-F238E27FC236}">
                <a16:creationId xmlns:a16="http://schemas.microsoft.com/office/drawing/2014/main" id="{4B0CE2E3-5649-8343-9FD5-6A785898F0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BDC25DF-E5E0-4F4C-9BD8-436C1FF1F5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DEA8CB-DF51-A54A-AAB9-E399696BF218}" type="slidenum">
              <a:rPr lang="en-US" altLang="en-PK"/>
              <a:pPr/>
              <a:t>43</a:t>
            </a:fld>
            <a:endParaRPr lang="en-US" altLang="en-PK"/>
          </a:p>
        </p:txBody>
      </p:sp>
      <p:sp>
        <p:nvSpPr>
          <p:cNvPr id="185346" name="Rectangle 2">
            <a:extLst>
              <a:ext uri="{FF2B5EF4-FFF2-40B4-BE49-F238E27FC236}">
                <a16:creationId xmlns:a16="http://schemas.microsoft.com/office/drawing/2014/main" id="{D64ECEE2-131C-7C41-84A2-39C433AEE1B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>
            <a:extLst>
              <a:ext uri="{FF2B5EF4-FFF2-40B4-BE49-F238E27FC236}">
                <a16:creationId xmlns:a16="http://schemas.microsoft.com/office/drawing/2014/main" id="{743F76E4-F12D-0640-BD04-6393F8CC61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1D163E1-F86E-B841-9D56-E54DEE9EDD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821D5A-8A3F-964A-865D-0B45CC9CB46B}" type="slidenum">
              <a:rPr lang="en-US" altLang="en-PK"/>
              <a:pPr/>
              <a:t>44</a:t>
            </a:fld>
            <a:endParaRPr lang="en-US" altLang="en-PK"/>
          </a:p>
        </p:txBody>
      </p:sp>
      <p:sp>
        <p:nvSpPr>
          <p:cNvPr id="186370" name="Rectangle 2">
            <a:extLst>
              <a:ext uri="{FF2B5EF4-FFF2-40B4-BE49-F238E27FC236}">
                <a16:creationId xmlns:a16="http://schemas.microsoft.com/office/drawing/2014/main" id="{D04763CB-C467-EA44-B470-9C5FB72862E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>
            <a:extLst>
              <a:ext uri="{FF2B5EF4-FFF2-40B4-BE49-F238E27FC236}">
                <a16:creationId xmlns:a16="http://schemas.microsoft.com/office/drawing/2014/main" id="{F7E33410-1630-0E42-AB46-C356145DFA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47B8CCC-6022-4840-AC4E-46D879BB89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D02AC3-77B8-7C41-816A-153D3E338A03}" type="slidenum">
              <a:rPr lang="en-US" altLang="en-PK"/>
              <a:pPr/>
              <a:t>45</a:t>
            </a:fld>
            <a:endParaRPr lang="en-US" altLang="en-PK"/>
          </a:p>
        </p:txBody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FA8908CC-CF8E-F64F-BB45-E61F4813D01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AD963AA3-0B07-F342-A3C1-9E56E4B915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469A093-B1F3-704B-ACFB-256A88DF7D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A7E0E1-8BCA-6D44-B7A2-46BE3CAADDCF}" type="slidenum">
              <a:rPr lang="en-US" altLang="en-PK"/>
              <a:pPr/>
              <a:t>46</a:t>
            </a:fld>
            <a:endParaRPr lang="en-US" altLang="en-PK"/>
          </a:p>
        </p:txBody>
      </p:sp>
      <p:sp>
        <p:nvSpPr>
          <p:cNvPr id="188418" name="Rectangle 2">
            <a:extLst>
              <a:ext uri="{FF2B5EF4-FFF2-40B4-BE49-F238E27FC236}">
                <a16:creationId xmlns:a16="http://schemas.microsoft.com/office/drawing/2014/main" id="{7EBC986D-3CAA-CE44-888B-FC50983CB87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>
            <a:extLst>
              <a:ext uri="{FF2B5EF4-FFF2-40B4-BE49-F238E27FC236}">
                <a16:creationId xmlns:a16="http://schemas.microsoft.com/office/drawing/2014/main" id="{A5FAD863-0819-3A43-A274-82819B0C8E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PK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931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75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37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76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296863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believe this is a mockup, not the actual screen, made by someone familiar with the actual screen. But the actual one is classified.</a:t>
            </a:r>
          </a:p>
        </p:txBody>
      </p:sp>
    </p:spTree>
    <p:extLst>
      <p:ext uri="{BB962C8B-B14F-4D97-AF65-F5344CB8AC3E}">
        <p14:creationId xmlns:p14="http://schemas.microsoft.com/office/powerpoint/2010/main" val="386039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13/09/2021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3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13/09/2021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58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13/09/2021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3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9B08-8781-F24A-BCA4-1C13852F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C7CC4B85-74A9-4F4E-90A0-0924328C925E}"/>
              </a:ext>
            </a:extLst>
          </p:cNvPr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12594-916F-0A42-9DAA-64BF1136A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CB21C0-7370-734B-BEF6-0EC474CBB9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1775" y="6423025"/>
            <a:ext cx="8686800" cy="152400"/>
          </a:xfrm>
        </p:spPr>
        <p:txBody>
          <a:bodyPr/>
          <a:lstStyle>
            <a:lvl1pPr>
              <a:defRPr/>
            </a:lvl1pPr>
          </a:lstStyle>
          <a:p>
            <a:fld id="{C75F407D-4CF7-654F-8D9A-9754A598A7CC}" type="slidenum">
              <a:rPr lang="en-GB" altLang="en-PK"/>
              <a:pPr/>
              <a:t>‹#›</a:t>
            </a:fld>
            <a:endParaRPr lang="en-GB" altLang="en-PK"/>
          </a:p>
        </p:txBody>
      </p:sp>
    </p:spTree>
    <p:extLst>
      <p:ext uri="{BB962C8B-B14F-4D97-AF65-F5344CB8AC3E}">
        <p14:creationId xmlns:p14="http://schemas.microsoft.com/office/powerpoint/2010/main" val="2727867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13/09/2021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4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13/09/2021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8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13/09/2021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8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13/09/2021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02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13/09/2021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18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13/09/2021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1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13/09/2021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81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13/09/2021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3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1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20F4B-30D6-A64E-99F4-981C2C58D0AA}" type="datetimeFigureOut">
              <a:t>13/09/2021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31AE8D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ts val="1200"/>
        </a:spcBef>
        <a:buFont typeface="Arial"/>
        <a:buChar char="•"/>
        <a:defRPr sz="26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ts val="1200"/>
        </a:spcBef>
        <a:buFont typeface="Arial"/>
        <a:buChar char="–"/>
        <a:defRPr sz="22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0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4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b="1">
                <a:solidFill>
                  <a:srgbClr val="33AF8C"/>
                </a:solidFill>
                <a:latin typeface="Verdana"/>
                <a:cs typeface="Verdana"/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Increasing use of automated systems</a:t>
            </a:r>
          </a:p>
          <a:p>
            <a:pPr lvl="1"/>
            <a:r>
              <a:rPr lang="en-US"/>
              <a:t>Hardware and software technology are improving rapidly</a:t>
            </a:r>
          </a:p>
          <a:p>
            <a:pPr lvl="1"/>
            <a:r>
              <a:rPr lang="en-US"/>
              <a:t>User interface technology is lagging</a:t>
            </a:r>
          </a:p>
          <a:p>
            <a:r>
              <a:rPr lang="en-US"/>
              <a:t>Critical bottleneck is now user interface, not processing</a:t>
            </a:r>
          </a:p>
          <a:p>
            <a:r>
              <a:rPr lang="en-US"/>
              <a:t>Two powerful information processors communicating via narrow-bandwidth, highly constrained interface</a:t>
            </a:r>
          </a:p>
          <a:p>
            <a:pPr lvl="1"/>
            <a:r>
              <a:rPr lang="en-US"/>
              <a:t>Goal: Increase bandwidth across channel</a:t>
            </a:r>
          </a:p>
          <a:p>
            <a:pPr lvl="1"/>
            <a:r>
              <a:rPr lang="en-US"/>
              <a:t>Start from human's perceptual abilities, processes, organs</a:t>
            </a:r>
          </a:p>
          <a:p>
            <a:pPr lvl="1"/>
            <a:r>
              <a:rPr lang="en-US"/>
              <a:t>Then work toward devices, interaction techniques, not reverse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27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29" y="1"/>
            <a:ext cx="8171058" cy="6846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706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29" y="1"/>
            <a:ext cx="8171058" cy="6846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09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29" y="1"/>
            <a:ext cx="8171058" cy="6846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0134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29" y="1"/>
            <a:ext cx="8171082" cy="6846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97312" y="1"/>
            <a:ext cx="0" cy="6847040"/>
          </a:xfrm>
          <a:custGeom>
            <a:avLst/>
            <a:gdLst/>
            <a:ahLst/>
            <a:cxnLst/>
            <a:rect l="l" t="t" r="r" b="b"/>
            <a:pathLst>
              <a:path h="2776855">
                <a:moveTo>
                  <a:pt x="0" y="0"/>
                </a:moveTo>
                <a:lnTo>
                  <a:pt x="0" y="2776449"/>
                </a:lnTo>
              </a:path>
            </a:pathLst>
          </a:custGeom>
          <a:ln w="9525">
            <a:solidFill>
              <a:srgbClr val="0304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6228" y="1"/>
            <a:ext cx="0" cy="6847040"/>
          </a:xfrm>
          <a:custGeom>
            <a:avLst/>
            <a:gdLst/>
            <a:ahLst/>
            <a:cxnLst/>
            <a:rect l="l" t="t" r="r" b="b"/>
            <a:pathLst>
              <a:path h="2776855">
                <a:moveTo>
                  <a:pt x="0" y="2776449"/>
                </a:moveTo>
                <a:lnTo>
                  <a:pt x="0" y="0"/>
                </a:lnTo>
              </a:path>
            </a:pathLst>
          </a:custGeom>
          <a:ln w="9525">
            <a:solidFill>
              <a:srgbClr val="0304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54278" y="1414329"/>
            <a:ext cx="1788496" cy="1471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77864" y="3989147"/>
            <a:ext cx="2541729" cy="23136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88174" y="6320653"/>
            <a:ext cx="3037924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494"/>
            <a:r>
              <a:rPr sz="1000" dirty="0">
                <a:solidFill>
                  <a:srgbClr val="231F20"/>
                </a:solidFill>
                <a:latin typeface="Verdana"/>
                <a:cs typeface="Verdana"/>
              </a:rPr>
              <a:t>Image courtesy of </a:t>
            </a:r>
            <a:r>
              <a:rPr sz="1000" dirty="0">
                <a:solidFill>
                  <a:srgbClr val="3553A4"/>
                </a:solidFill>
                <a:latin typeface="Verdana"/>
                <a:cs typeface="Verdana"/>
              </a:rPr>
              <a:t>YU-TA LEE</a:t>
            </a:r>
            <a:r>
              <a:rPr sz="1000" dirty="0">
                <a:solidFill>
                  <a:srgbClr val="231F20"/>
                </a:solidFill>
                <a:latin typeface="Verdana"/>
                <a:cs typeface="Verdana"/>
              </a:rPr>
              <a:t> on Flickr.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"/>
            <a:ext cx="463153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573040" y="1"/>
            <a:ext cx="57096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968" y="1344827"/>
            <a:ext cx="2244293" cy="1797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02" y="1342073"/>
            <a:ext cx="2193092" cy="43360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490329" y="1344827"/>
            <a:ext cx="3107612" cy="21044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9593" y="1319926"/>
            <a:ext cx="2978348" cy="196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4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29" y="263921"/>
            <a:ext cx="8171058" cy="6846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35598" y="1"/>
            <a:ext cx="0" cy="6847040"/>
          </a:xfrm>
          <a:custGeom>
            <a:avLst/>
            <a:gdLst/>
            <a:ahLst/>
            <a:cxnLst/>
            <a:rect l="l" t="t" r="r" b="b"/>
            <a:pathLst>
              <a:path h="2776855">
                <a:moveTo>
                  <a:pt x="0" y="2776449"/>
                </a:moveTo>
                <a:lnTo>
                  <a:pt x="0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300" y="1"/>
            <a:ext cx="0" cy="6847040"/>
          </a:xfrm>
          <a:custGeom>
            <a:avLst/>
            <a:gdLst/>
            <a:ahLst/>
            <a:cxnLst/>
            <a:rect l="l" t="t" r="r" b="b"/>
            <a:pathLst>
              <a:path h="2776855">
                <a:moveTo>
                  <a:pt x="0" y="0"/>
                </a:moveTo>
                <a:lnTo>
                  <a:pt x="0" y="2776449"/>
                </a:lnTo>
              </a:path>
            </a:pathLst>
          </a:custGeom>
          <a:ln w="12700"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5245566"/>
            <a:ext cx="9144000" cy="1612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51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E37FF1D4-FF6E-974F-8AEA-E64FF6554A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610600" cy="1219200"/>
          </a:xfrm>
        </p:spPr>
        <p:txBody>
          <a:bodyPr/>
          <a:lstStyle/>
          <a:p>
            <a:r>
              <a:rPr lang="en-GB" altLang="en-PK"/>
              <a:t>Bad designs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5F4811D9-16E3-E94B-BD7B-ED730386F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114800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90000"/>
              </a:lnSpc>
            </a:pPr>
            <a:r>
              <a:rPr lang="en-GB" altLang="en-PK" sz="2000"/>
              <a:t>Elevator controls and labels on the bottom row all look the same, so it is easy to push a label by mistake instead of a control button</a:t>
            </a:r>
          </a:p>
          <a:p>
            <a:pPr lvl="1">
              <a:lnSpc>
                <a:spcPct val="90000"/>
              </a:lnSpc>
            </a:pPr>
            <a:endParaRPr lang="en-GB" altLang="en-PK" sz="2000"/>
          </a:p>
          <a:p>
            <a:pPr lvl="1">
              <a:lnSpc>
                <a:spcPct val="90000"/>
              </a:lnSpc>
            </a:pPr>
            <a:endParaRPr lang="en-GB" altLang="en-PK" sz="2000"/>
          </a:p>
          <a:p>
            <a:pPr lvl="1">
              <a:lnSpc>
                <a:spcPct val="90000"/>
              </a:lnSpc>
            </a:pPr>
            <a:endParaRPr lang="en-GB" altLang="en-PK" sz="2000"/>
          </a:p>
          <a:p>
            <a:pPr lvl="1">
              <a:lnSpc>
                <a:spcPct val="90000"/>
              </a:lnSpc>
            </a:pPr>
            <a:endParaRPr lang="en-GB" altLang="en-PK" sz="2000"/>
          </a:p>
          <a:p>
            <a:pPr lvl="1">
              <a:lnSpc>
                <a:spcPct val="90000"/>
              </a:lnSpc>
            </a:pPr>
            <a:endParaRPr lang="en-GB" altLang="en-PK" sz="2000"/>
          </a:p>
          <a:p>
            <a:pPr lvl="1">
              <a:lnSpc>
                <a:spcPct val="90000"/>
              </a:lnSpc>
            </a:pPr>
            <a:endParaRPr lang="en-GB" altLang="en-PK" sz="2000"/>
          </a:p>
          <a:p>
            <a:pPr lvl="1">
              <a:lnSpc>
                <a:spcPct val="90000"/>
              </a:lnSpc>
            </a:pPr>
            <a:endParaRPr lang="en-GB" altLang="en-PK" sz="2000"/>
          </a:p>
          <a:p>
            <a:pPr lvl="1">
              <a:lnSpc>
                <a:spcPct val="90000"/>
              </a:lnSpc>
            </a:pPr>
            <a:r>
              <a:rPr lang="en-GB" altLang="en-PK" sz="2000"/>
              <a:t>People do not make same mistake for the labels and buttons on the top row. Why not?</a:t>
            </a:r>
          </a:p>
        </p:txBody>
      </p:sp>
      <p:pic>
        <p:nvPicPr>
          <p:cNvPr id="74756" name="Picture 4">
            <a:extLst>
              <a:ext uri="{FF2B5EF4-FFF2-40B4-BE49-F238E27FC236}">
                <a16:creationId xmlns:a16="http://schemas.microsoft.com/office/drawing/2014/main" id="{6869F7BD-2496-CF41-B7AE-71A5332D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667000"/>
            <a:ext cx="37719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757" name="Rectangle 5">
            <a:extLst>
              <a:ext uri="{FF2B5EF4-FFF2-40B4-BE49-F238E27FC236}">
                <a16:creationId xmlns:a16="http://schemas.microsoft.com/office/drawing/2014/main" id="{89C96B68-92E8-9549-8B30-361C119C2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867400"/>
            <a:ext cx="3697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From: www.baddesigns.com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9261FF32-4534-C249-A6CF-97AD94FA35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Why is this vending machine so bad?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99386C6-FF65-7249-B168-638A021B0EF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altLang="en-PK" sz="2800"/>
              <a:t>Need to </a:t>
            </a:r>
            <a:r>
              <a:rPr lang="en-GB" altLang="en-PK" sz="2800">
                <a:solidFill>
                  <a:schemeClr val="accent2"/>
                </a:solidFill>
              </a:rPr>
              <a:t>push button</a:t>
            </a:r>
            <a:r>
              <a:rPr lang="en-GB" altLang="en-PK" sz="2800"/>
              <a:t> </a:t>
            </a:r>
            <a:r>
              <a:rPr lang="en-GB" altLang="en-PK" sz="2800">
                <a:solidFill>
                  <a:schemeClr val="accent2"/>
                </a:solidFill>
              </a:rPr>
              <a:t>first</a:t>
            </a:r>
            <a:r>
              <a:rPr lang="en-GB" altLang="en-PK" sz="2800"/>
              <a:t> to activate reader </a:t>
            </a:r>
          </a:p>
          <a:p>
            <a:r>
              <a:rPr lang="en-GB" altLang="en-PK" sz="2800"/>
              <a:t>Normally </a:t>
            </a:r>
            <a:r>
              <a:rPr lang="en-GB" altLang="en-PK" sz="2800">
                <a:solidFill>
                  <a:schemeClr val="accent2"/>
                </a:solidFill>
              </a:rPr>
              <a:t>insert bill</a:t>
            </a:r>
            <a:r>
              <a:rPr lang="en-GB" altLang="en-PK" sz="2800"/>
              <a:t> first before making selection</a:t>
            </a:r>
          </a:p>
          <a:p>
            <a:r>
              <a:rPr lang="en-GB" altLang="en-PK" sz="2800"/>
              <a:t>Contravenes well known convention</a:t>
            </a:r>
          </a:p>
        </p:txBody>
      </p:sp>
      <p:pic>
        <p:nvPicPr>
          <p:cNvPr id="75780" name="Picture 4">
            <a:extLst>
              <a:ext uri="{FF2B5EF4-FFF2-40B4-BE49-F238E27FC236}">
                <a16:creationId xmlns:a16="http://schemas.microsoft.com/office/drawing/2014/main" id="{5D1E5F34-A7AC-4C41-AEA2-44DB29E19908}"/>
              </a:ext>
            </a:extLst>
          </p:cNvPr>
          <p:cNvPicPr>
            <a:picLocks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057400"/>
            <a:ext cx="3810000" cy="3117850"/>
          </a:xfrm>
          <a:ln/>
        </p:spPr>
      </p:pic>
      <p:sp>
        <p:nvSpPr>
          <p:cNvPr id="75781" name="Rectangle 5">
            <a:extLst>
              <a:ext uri="{FF2B5EF4-FFF2-40B4-BE49-F238E27FC236}">
                <a16:creationId xmlns:a16="http://schemas.microsoft.com/office/drawing/2014/main" id="{E6744B3E-E4D9-3143-9EDE-8505CE595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791200"/>
            <a:ext cx="3697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From: www.baddesigns.com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C1D2593A-A951-9443-BD5A-43D11FC524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Good design</a:t>
            </a:r>
          </a:p>
        </p:txBody>
      </p:sp>
      <p:graphicFrame>
        <p:nvGraphicFramePr>
          <p:cNvPr id="125955" name="Object 3">
            <a:extLst>
              <a:ext uri="{FF2B5EF4-FFF2-40B4-BE49-F238E27FC236}">
                <a16:creationId xmlns:a16="http://schemas.microsoft.com/office/drawing/2014/main" id="{0AC6B4EB-F82C-5644-85D6-F9D1567F851D}"/>
              </a:ext>
            </a:extLst>
          </p:cNvPr>
          <p:cNvGraphicFramePr>
            <a:graphicFrameLocks noChangeAspect="1"/>
          </p:cNvGraphicFramePr>
          <p:nvPr>
            <p:ph type="clipArt" sz="half" idx="1"/>
          </p:nvPr>
        </p:nvGraphicFramePr>
        <p:xfrm>
          <a:off x="685800" y="3233738"/>
          <a:ext cx="3810000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Document" r:id="rId4" imgW="16459200" imgH="6959600" progId="Word.Document.8">
                  <p:embed/>
                </p:oleObj>
              </mc:Choice>
              <mc:Fallback>
                <p:oleObj name="Document" r:id="rId4" imgW="16459200" imgH="6959600" progId="Word.Document.8">
                  <p:embed/>
                  <p:pic>
                    <p:nvPicPr>
                      <p:cNvPr id="125955" name="Object 3">
                        <a:extLst>
                          <a:ext uri="{FF2B5EF4-FFF2-40B4-BE49-F238E27FC236}">
                            <a16:creationId xmlns:a16="http://schemas.microsoft.com/office/drawing/2014/main" id="{0AC6B4EB-F82C-5644-85D6-F9D1567F85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233738"/>
                        <a:ext cx="3810000" cy="160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6" name="Rectangle 4">
            <a:extLst>
              <a:ext uri="{FF2B5EF4-FFF2-40B4-BE49-F238E27FC236}">
                <a16:creationId xmlns:a16="http://schemas.microsoft.com/office/drawing/2014/main" id="{F3B3CB7B-239D-BB4A-A91F-C463308F0EF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PK" sz="2400"/>
              <a:t>Marble answering machine (Bishop, 1995)</a:t>
            </a:r>
          </a:p>
          <a:p>
            <a:pPr>
              <a:lnSpc>
                <a:spcPct val="90000"/>
              </a:lnSpc>
            </a:pPr>
            <a:r>
              <a:rPr lang="en-GB" altLang="en-PK" sz="2400"/>
              <a:t>Based on how everyday objects behave</a:t>
            </a:r>
          </a:p>
          <a:p>
            <a:pPr>
              <a:lnSpc>
                <a:spcPct val="90000"/>
              </a:lnSpc>
            </a:pPr>
            <a:r>
              <a:rPr lang="en-GB" altLang="en-PK" sz="2400"/>
              <a:t>Easy, intuitive and a pleasure to use</a:t>
            </a:r>
          </a:p>
          <a:p>
            <a:pPr>
              <a:lnSpc>
                <a:spcPct val="90000"/>
              </a:lnSpc>
            </a:pPr>
            <a:r>
              <a:rPr lang="en-GB" altLang="en-PK" sz="2400"/>
              <a:t>Only requires one-step actions to perform core tasks</a:t>
            </a:r>
          </a:p>
          <a:p>
            <a:pPr>
              <a:lnSpc>
                <a:spcPct val="90000"/>
              </a:lnSpc>
            </a:pPr>
            <a:endParaRPr lang="en-GB" altLang="en-PK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CD4629C3-0ABE-6E4B-ACD5-0B48D5A61C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Good and bad design</a:t>
            </a:r>
          </a:p>
        </p:txBody>
      </p:sp>
      <p:graphicFrame>
        <p:nvGraphicFramePr>
          <p:cNvPr id="126979" name="Object 3">
            <a:extLst>
              <a:ext uri="{FF2B5EF4-FFF2-40B4-BE49-F238E27FC236}">
                <a16:creationId xmlns:a16="http://schemas.microsoft.com/office/drawing/2014/main" id="{AA5739E3-84FF-B342-A371-DE088E3AF0E9}"/>
              </a:ext>
            </a:extLst>
          </p:cNvPr>
          <p:cNvGraphicFramePr>
            <a:graphicFrameLocks noChangeAspect="1"/>
          </p:cNvGraphicFramePr>
          <p:nvPr>
            <p:ph type="clipArt" sz="half" idx="1"/>
          </p:nvPr>
        </p:nvGraphicFramePr>
        <p:xfrm>
          <a:off x="304800" y="3276600"/>
          <a:ext cx="2066925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Document" r:id="rId4" imgW="6134100" imgH="8369300" progId="Word.Document.8">
                  <p:embed/>
                </p:oleObj>
              </mc:Choice>
              <mc:Fallback>
                <p:oleObj name="Document" r:id="rId4" imgW="6134100" imgH="8369300" progId="Word.Document.8">
                  <p:embed/>
                  <p:pic>
                    <p:nvPicPr>
                      <p:cNvPr id="126979" name="Object 3">
                        <a:extLst>
                          <a:ext uri="{FF2B5EF4-FFF2-40B4-BE49-F238E27FC236}">
                            <a16:creationId xmlns:a16="http://schemas.microsoft.com/office/drawing/2014/main" id="{AA5739E3-84FF-B342-A371-DE088E3AF0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276600"/>
                        <a:ext cx="2066925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0" name="Rectangle 4">
            <a:extLst>
              <a:ext uri="{FF2B5EF4-FFF2-40B4-BE49-F238E27FC236}">
                <a16:creationId xmlns:a16="http://schemas.microsoft.com/office/drawing/2014/main" id="{3805DDB7-A40C-3B47-8201-879057F711F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altLang="en-PK" sz="2400"/>
              <a:t>What is wrong with the Apex remote?</a:t>
            </a:r>
          </a:p>
          <a:p>
            <a:r>
              <a:rPr lang="en-GB" altLang="en-PK" sz="2400"/>
              <a:t>Why is the TiVo remote so much better designed?</a:t>
            </a:r>
          </a:p>
          <a:p>
            <a:pPr lvl="1"/>
            <a:r>
              <a:rPr lang="en-GB" altLang="en-PK" sz="2000"/>
              <a:t>Peanut shaped to fit in hand</a:t>
            </a:r>
          </a:p>
          <a:p>
            <a:pPr lvl="1"/>
            <a:r>
              <a:rPr lang="en-GB" altLang="en-PK" sz="2000"/>
              <a:t>Logical layout and color-coded, distinctive buttons</a:t>
            </a:r>
          </a:p>
          <a:p>
            <a:pPr lvl="1"/>
            <a:r>
              <a:rPr lang="en-GB" altLang="en-PK" sz="2000"/>
              <a:t>Easy to locate buttons</a:t>
            </a:r>
          </a:p>
        </p:txBody>
      </p:sp>
      <p:graphicFrame>
        <p:nvGraphicFramePr>
          <p:cNvPr id="126982" name="Object 6">
            <a:extLst>
              <a:ext uri="{FF2B5EF4-FFF2-40B4-BE49-F238E27FC236}">
                <a16:creationId xmlns:a16="http://schemas.microsoft.com/office/drawing/2014/main" id="{7B6A3C46-F7DE-524B-BA03-CEB0974BF3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1600200"/>
          <a:ext cx="2681288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Document" r:id="rId6" imgW="13144500" imgH="17551400" progId="Word.Document.8">
                  <p:embed/>
                </p:oleObj>
              </mc:Choice>
              <mc:Fallback>
                <p:oleObj name="Document" r:id="rId6" imgW="13144500" imgH="17551400" progId="Word.Document.8">
                  <p:embed/>
                  <p:pic>
                    <p:nvPicPr>
                      <p:cNvPr id="126982" name="Object 6">
                        <a:extLst>
                          <a:ext uri="{FF2B5EF4-FFF2-40B4-BE49-F238E27FC236}">
                            <a16:creationId xmlns:a16="http://schemas.microsoft.com/office/drawing/2014/main" id="{7B6A3C46-F7DE-524B-BA03-CEB0974BF3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600200"/>
                        <a:ext cx="2681288" cy="358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7818294-E9B0-6648-9280-80B48272FC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What to design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76578D19-49F0-7F4D-8E8A-A48FB161FE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PK" sz="2400"/>
              <a:t>Need to take into account:</a:t>
            </a:r>
          </a:p>
          <a:p>
            <a:pPr lvl="1">
              <a:lnSpc>
                <a:spcPct val="90000"/>
              </a:lnSpc>
            </a:pPr>
            <a:r>
              <a:rPr lang="en-GB" altLang="en-PK" sz="2000"/>
              <a:t>Who the users are</a:t>
            </a:r>
          </a:p>
          <a:p>
            <a:pPr lvl="1">
              <a:lnSpc>
                <a:spcPct val="90000"/>
              </a:lnSpc>
            </a:pPr>
            <a:r>
              <a:rPr lang="en-GB" altLang="en-PK" sz="2000"/>
              <a:t>What activities are being carried out</a:t>
            </a:r>
          </a:p>
          <a:p>
            <a:pPr lvl="1">
              <a:lnSpc>
                <a:spcPct val="90000"/>
              </a:lnSpc>
            </a:pPr>
            <a:r>
              <a:rPr lang="en-GB" altLang="en-PK" sz="2000"/>
              <a:t>Where the interaction is taking place</a:t>
            </a:r>
          </a:p>
          <a:p>
            <a:pPr>
              <a:lnSpc>
                <a:spcPct val="90000"/>
              </a:lnSpc>
            </a:pPr>
            <a:endParaRPr lang="en-GB" altLang="en-PK" sz="2400"/>
          </a:p>
          <a:p>
            <a:pPr>
              <a:lnSpc>
                <a:spcPct val="90000"/>
              </a:lnSpc>
            </a:pPr>
            <a:r>
              <a:rPr lang="en-GB" altLang="en-PK" sz="2400"/>
              <a:t>Need to optimize the interactions users have with a product</a:t>
            </a:r>
          </a:p>
          <a:p>
            <a:pPr lvl="1">
              <a:lnSpc>
                <a:spcPct val="90000"/>
              </a:lnSpc>
            </a:pPr>
            <a:r>
              <a:rPr lang="en-GB" altLang="en-PK" sz="2000"/>
              <a:t>So that they match the users’ activities and needs</a:t>
            </a:r>
          </a:p>
          <a:p>
            <a:pPr lvl="1">
              <a:lnSpc>
                <a:spcPct val="90000"/>
              </a:lnSpc>
            </a:pPr>
            <a:endParaRPr lang="en-GB" altLang="en-PK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Abilities vs. Computer Abilities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67" y="1136385"/>
            <a:ext cx="7432944" cy="557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74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DAFB852-436D-484C-A6B4-276C3CE31A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7772400" cy="1143000"/>
          </a:xfrm>
        </p:spPr>
        <p:txBody>
          <a:bodyPr/>
          <a:lstStyle/>
          <a:p>
            <a:r>
              <a:rPr lang="en-GB" altLang="en-PK"/>
              <a:t>Understanding users’ needs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15AD5320-22C9-6247-AABF-69E398F59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600200"/>
            <a:ext cx="7772400" cy="4114800"/>
          </a:xfrm>
        </p:spPr>
        <p:txBody>
          <a:bodyPr>
            <a:normAutofit fontScale="92500" lnSpcReduction="20000"/>
          </a:bodyPr>
          <a:lstStyle/>
          <a:p>
            <a:pPr lvl="1">
              <a:lnSpc>
                <a:spcPct val="90000"/>
              </a:lnSpc>
            </a:pPr>
            <a:r>
              <a:rPr lang="en-GB" altLang="en-PK" sz="2400"/>
              <a:t>Need to take into account what people are good and bad at</a:t>
            </a:r>
          </a:p>
          <a:p>
            <a:pPr lvl="1">
              <a:lnSpc>
                <a:spcPct val="90000"/>
              </a:lnSpc>
            </a:pPr>
            <a:endParaRPr lang="en-GB" altLang="en-PK" sz="2400"/>
          </a:p>
          <a:p>
            <a:pPr lvl="1">
              <a:lnSpc>
                <a:spcPct val="90000"/>
              </a:lnSpc>
            </a:pPr>
            <a:r>
              <a:rPr lang="en-GB" altLang="en-PK" sz="2400"/>
              <a:t>Consider what might help people in the way they currently do things</a:t>
            </a:r>
          </a:p>
          <a:p>
            <a:pPr lvl="1">
              <a:lnSpc>
                <a:spcPct val="90000"/>
              </a:lnSpc>
            </a:pPr>
            <a:r>
              <a:rPr lang="en-GB" altLang="en-PK" sz="2400"/>
              <a:t>Think through what might provide quality user experiences</a:t>
            </a:r>
          </a:p>
          <a:p>
            <a:pPr lvl="1">
              <a:lnSpc>
                <a:spcPct val="90000"/>
              </a:lnSpc>
            </a:pPr>
            <a:endParaRPr lang="en-GB" altLang="en-PK" sz="2400"/>
          </a:p>
          <a:p>
            <a:pPr lvl="1">
              <a:lnSpc>
                <a:spcPct val="90000"/>
              </a:lnSpc>
            </a:pPr>
            <a:r>
              <a:rPr lang="en-GB" altLang="en-PK" sz="2400"/>
              <a:t>Listen to what people want and get them involved</a:t>
            </a:r>
          </a:p>
          <a:p>
            <a:pPr lvl="1">
              <a:lnSpc>
                <a:spcPct val="90000"/>
              </a:lnSpc>
            </a:pPr>
            <a:endParaRPr lang="en-GB" altLang="en-PK" sz="2400"/>
          </a:p>
          <a:p>
            <a:pPr lvl="1">
              <a:lnSpc>
                <a:spcPct val="90000"/>
              </a:lnSpc>
            </a:pPr>
            <a:r>
              <a:rPr lang="en-GB" altLang="en-PK" sz="2400"/>
              <a:t>Use tried and tested user-centered methods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AEE7737E-8965-0D45-B83E-3451AADAB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Activity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629D02E5-35F4-6540-950F-174EAF05A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PK"/>
              <a:t>How does making a call differ when using a:</a:t>
            </a:r>
          </a:p>
          <a:p>
            <a:pPr lvl="1"/>
            <a:r>
              <a:rPr lang="en-GB" altLang="en-PK"/>
              <a:t>Cell phone</a:t>
            </a:r>
          </a:p>
          <a:p>
            <a:pPr lvl="1"/>
            <a:r>
              <a:rPr lang="en-GB" altLang="en-PK"/>
              <a:t>Public phone box?</a:t>
            </a:r>
          </a:p>
          <a:p>
            <a:r>
              <a:rPr lang="en-GB" altLang="en-PK"/>
              <a:t>Consider the kinds of user, type of activity and context of use</a:t>
            </a:r>
          </a:p>
        </p:txBody>
      </p:sp>
      <p:pic>
        <p:nvPicPr>
          <p:cNvPr id="78852" name="Picture 4">
            <a:extLst>
              <a:ext uri="{FF2B5EF4-FFF2-40B4-BE49-F238E27FC236}">
                <a16:creationId xmlns:a16="http://schemas.microsoft.com/office/drawing/2014/main" id="{19124D16-5DEA-CD43-A78E-B6CFC79C2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800600"/>
            <a:ext cx="16891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3" name="Picture 5">
            <a:extLst>
              <a:ext uri="{FF2B5EF4-FFF2-40B4-BE49-F238E27FC236}">
                <a16:creationId xmlns:a16="http://schemas.microsoft.com/office/drawing/2014/main" id="{696BF696-9A83-8048-90EB-653D6B77C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0480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2A5C7FD1-5E93-E04A-BD23-D1111781DB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What is interaction design?</a:t>
            </a: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5FCDC977-3CCA-A846-87DA-AAFF3C7F55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PK" sz="2400"/>
              <a:t>Designing interactive products to support the way people communicate and interact in their everyday and working lives</a:t>
            </a:r>
          </a:p>
          <a:p>
            <a:pPr lvl="3"/>
            <a:r>
              <a:rPr lang="en-GB" altLang="en-PK" sz="1600"/>
              <a:t>Sharp, Rogers and Preece (2007)</a:t>
            </a:r>
          </a:p>
          <a:p>
            <a:endParaRPr lang="en-GB" altLang="en-PK" sz="1600"/>
          </a:p>
          <a:p>
            <a:r>
              <a:rPr lang="en-GB" altLang="en-PK" sz="2400"/>
              <a:t>The design of spaces for human communication and interaction </a:t>
            </a:r>
          </a:p>
          <a:p>
            <a:pPr lvl="3"/>
            <a:r>
              <a:rPr lang="en-GB" altLang="en-PK" sz="1600"/>
              <a:t>Winograd (1997)</a:t>
            </a:r>
          </a:p>
          <a:p>
            <a:pPr lvl="3"/>
            <a:endParaRPr lang="en-GB" altLang="en-PK"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BBCC7E1A-0834-9147-9E90-9CE2AA39F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Goals of interaction design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56C795DA-1D84-0C4A-A536-91D2D7F350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PK"/>
              <a:t>Develop usable products</a:t>
            </a:r>
          </a:p>
          <a:p>
            <a:pPr lvl="1"/>
            <a:r>
              <a:rPr lang="en-GB" altLang="en-PK"/>
              <a:t>Usability means easy to learn, effective to use and provide an enjoyable experience</a:t>
            </a:r>
          </a:p>
          <a:p>
            <a:r>
              <a:rPr lang="en-GB" altLang="en-PK"/>
              <a:t>Involve users in the design process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B00289D6-82ED-8B42-B215-7D9ABDBAA8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Which kind of design?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3973C220-D84D-2044-80B9-C3FCE28549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PK" sz="2400"/>
              <a:t>Number of other terms used emphasizing what is being designed, e.g., </a:t>
            </a:r>
          </a:p>
          <a:p>
            <a:pPr lvl="1">
              <a:lnSpc>
                <a:spcPct val="90000"/>
              </a:lnSpc>
            </a:pPr>
            <a:r>
              <a:rPr lang="en-GB" altLang="en-PK" sz="2000"/>
              <a:t>user interface design, software design, user-centered design, product design, web design, experience design (UX)</a:t>
            </a:r>
            <a:endParaRPr lang="en-GB" altLang="en-PK" sz="1800"/>
          </a:p>
          <a:p>
            <a:pPr>
              <a:lnSpc>
                <a:spcPct val="90000"/>
              </a:lnSpc>
            </a:pPr>
            <a:r>
              <a:rPr lang="en-GB" altLang="en-PK" sz="2400"/>
              <a:t>Interaction design is the umbrella term covering all of these aspects</a:t>
            </a:r>
          </a:p>
          <a:p>
            <a:pPr lvl="1">
              <a:lnSpc>
                <a:spcPct val="90000"/>
              </a:lnSpc>
            </a:pPr>
            <a:r>
              <a:rPr lang="en-GB" altLang="en-PK" sz="2000"/>
              <a:t>fundamental to all disciplines, fields, and approaches concerned with researching and designing computer-based systems for people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C0EE4B2A-A1D9-D442-AA61-ED8CA9DDC2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The User Experience</a:t>
            </a: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7C9BF284-96DE-5A4D-A8D1-09815B28D5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PK" sz="2800"/>
              <a:t>How a product behaves and is used by people in the real world</a:t>
            </a:r>
          </a:p>
          <a:p>
            <a:pPr lvl="1"/>
            <a:r>
              <a:rPr lang="en-GB" altLang="en-PK" sz="2000"/>
              <a:t>the way people feel about it and their pleasure and satisfaction when using it, looking at it, holding it, and opening or closing it</a:t>
            </a:r>
          </a:p>
          <a:p>
            <a:pPr lvl="1"/>
            <a:r>
              <a:rPr lang="en-GB" altLang="en-PK" sz="2000"/>
              <a:t>“every product that is used by someone has a user experience: newspapers, ketchup bottles, reclining armchairs, cardigan sweaters.” (Garrett, 2003)</a:t>
            </a:r>
            <a:endParaRPr lang="en-GB" altLang="en-PK" sz="2400"/>
          </a:p>
          <a:p>
            <a:r>
              <a:rPr lang="en-GB" altLang="en-PK" sz="2800"/>
              <a:t>Cannot design a user experience, only design </a:t>
            </a:r>
            <a:r>
              <a:rPr lang="en-GB" altLang="en-PK" sz="2800" i="1"/>
              <a:t>for</a:t>
            </a:r>
            <a:r>
              <a:rPr lang="en-GB" altLang="en-PK" sz="2800"/>
              <a:t> a user experience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7A0246-4A7E-FD41-90FC-A52F91FDA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Why was the iPod user experience such a success?</a:t>
            </a:r>
          </a:p>
        </p:txBody>
      </p:sp>
      <p:graphicFrame>
        <p:nvGraphicFramePr>
          <p:cNvPr id="133123" name="Object 3">
            <a:extLst>
              <a:ext uri="{FF2B5EF4-FFF2-40B4-BE49-F238E27FC236}">
                <a16:creationId xmlns:a16="http://schemas.microsoft.com/office/drawing/2014/main" id="{17BB1BA6-B2D6-3A48-B7F5-1EA5D467C14F}"/>
              </a:ext>
            </a:extLst>
          </p:cNvPr>
          <p:cNvGraphicFramePr>
            <a:graphicFrameLocks noChangeAspect="1"/>
          </p:cNvGraphicFramePr>
          <p:nvPr>
            <p:ph type="body" idx="1"/>
          </p:nvPr>
        </p:nvGraphicFramePr>
        <p:xfrm>
          <a:off x="685800" y="2598738"/>
          <a:ext cx="7772400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Document" r:id="rId4" imgW="16459200" imgH="6096000" progId="Word.Document.8">
                  <p:embed/>
                </p:oleObj>
              </mc:Choice>
              <mc:Fallback>
                <p:oleObj name="Document" r:id="rId4" imgW="16459200" imgH="6096000" progId="Word.Document.8">
                  <p:embed/>
                  <p:pic>
                    <p:nvPicPr>
                      <p:cNvPr id="133123" name="Object 3">
                        <a:extLst>
                          <a:ext uri="{FF2B5EF4-FFF2-40B4-BE49-F238E27FC236}">
                            <a16:creationId xmlns:a16="http://schemas.microsoft.com/office/drawing/2014/main" id="{17BB1BA6-B2D6-3A48-B7F5-1EA5D467C1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598738"/>
                        <a:ext cx="7772400" cy="287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B428093D-DC52-6445-B14C-72E4F4FED0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458200" cy="1143000"/>
          </a:xfrm>
        </p:spPr>
        <p:txBody>
          <a:bodyPr/>
          <a:lstStyle/>
          <a:p>
            <a:r>
              <a:rPr lang="en-GB" altLang="en-PK"/>
              <a:t>What is involved in the process of interaction design 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CF772C77-F6E8-2144-A3B1-6AE0AD2F27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1981200"/>
            <a:ext cx="8001000" cy="4114800"/>
          </a:xfrm>
        </p:spPr>
        <p:txBody>
          <a:bodyPr/>
          <a:lstStyle/>
          <a:p>
            <a:pPr lvl="1">
              <a:buFontTx/>
              <a:buNone/>
            </a:pPr>
            <a:endParaRPr lang="en-GB" altLang="en-PK" sz="2000"/>
          </a:p>
          <a:p>
            <a:r>
              <a:rPr lang="en-GB" altLang="en-PK" sz="2400"/>
              <a:t>Identifying needs and establishing requirements for the user experience</a:t>
            </a:r>
          </a:p>
          <a:p>
            <a:r>
              <a:rPr lang="en-GB" altLang="en-PK" sz="2400"/>
              <a:t>Developing alternative designs to meet these</a:t>
            </a:r>
          </a:p>
          <a:p>
            <a:r>
              <a:rPr lang="en-GB" altLang="en-PK" sz="2400"/>
              <a:t>Building interactive prototypes that can be communicated and assessed</a:t>
            </a:r>
          </a:p>
          <a:p>
            <a:r>
              <a:rPr lang="en-GB" altLang="en-PK" sz="2400"/>
              <a:t>Evaluating what is being built throughout the process and the user experience it offers</a:t>
            </a:r>
          </a:p>
          <a:p>
            <a:endParaRPr lang="en-GB" altLang="en-PK" sz="800" b="1">
              <a:solidFill>
                <a:srgbClr val="000000"/>
              </a:solidFill>
              <a:latin typeface="Palatino" pitchFamily="2" charset="7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2675E885-ACE1-2E48-A7E8-7F896250C2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Core characteristics of interaction design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CB2F810B-BF2D-6640-8434-9A34DFA6CD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PK" sz="2400"/>
              <a:t>Users should be involved through the development of the project</a:t>
            </a:r>
          </a:p>
          <a:p>
            <a:r>
              <a:rPr lang="en-US" altLang="en-PK" sz="2400"/>
              <a:t>Specific usability and user experience goals  need to be identified, clearly documented and agreed at the beginning of the project</a:t>
            </a:r>
          </a:p>
          <a:p>
            <a:r>
              <a:rPr lang="en-US" altLang="en-PK" sz="2400"/>
              <a:t>Iteration is needed through the core activities</a:t>
            </a:r>
            <a:endParaRPr lang="en-GB" altLang="en-PK"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3">
            <a:extLst>
              <a:ext uri="{FF2B5EF4-FFF2-40B4-BE49-F238E27FC236}">
                <a16:creationId xmlns:a16="http://schemas.microsoft.com/office/drawing/2014/main" id="{BBA7AF40-E238-624F-BDB9-1E29168AB1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7772400" cy="4114800"/>
          </a:xfrm>
        </p:spPr>
        <p:txBody>
          <a:bodyPr/>
          <a:lstStyle/>
          <a:p>
            <a:r>
              <a:rPr lang="en-GB" altLang="en-PK" sz="2400"/>
              <a:t>Designed to be </a:t>
            </a:r>
            <a:br>
              <a:rPr lang="en-GB" altLang="en-PK" sz="2400"/>
            </a:br>
            <a:r>
              <a:rPr lang="en-GB" altLang="en-PK" sz="2400"/>
              <a:t>different for UK and US </a:t>
            </a:r>
            <a:br>
              <a:rPr lang="en-GB" altLang="en-PK" sz="2400"/>
            </a:br>
            <a:r>
              <a:rPr lang="en-GB" altLang="en-PK" sz="2400"/>
              <a:t>customers </a:t>
            </a:r>
          </a:p>
          <a:p>
            <a:r>
              <a:rPr lang="en-GB" altLang="en-PK" sz="2400"/>
              <a:t>What are the differences </a:t>
            </a:r>
            <a:br>
              <a:rPr lang="en-GB" altLang="en-PK" sz="2400"/>
            </a:br>
            <a:r>
              <a:rPr lang="en-GB" altLang="en-PK" sz="2400"/>
              <a:t>and which is which? </a:t>
            </a:r>
          </a:p>
          <a:p>
            <a:r>
              <a:rPr lang="en-GB" altLang="en-PK" sz="2400"/>
              <a:t>What should Anna’s </a:t>
            </a:r>
            <a:br>
              <a:rPr lang="en-GB" altLang="en-PK" sz="2400"/>
            </a:br>
            <a:r>
              <a:rPr lang="en-GB" altLang="en-PK" sz="2400"/>
              <a:t>appearance be like </a:t>
            </a:r>
            <a:br>
              <a:rPr lang="en-GB" altLang="en-PK" sz="2400"/>
            </a:br>
            <a:r>
              <a:rPr lang="en-GB" altLang="en-PK" sz="2400"/>
              <a:t>for other countries, </a:t>
            </a:r>
            <a:br>
              <a:rPr lang="en-GB" altLang="en-PK" sz="2400"/>
            </a:br>
            <a:r>
              <a:rPr lang="en-GB" altLang="en-PK" sz="2400"/>
              <a:t>like India, South Africa,</a:t>
            </a:r>
            <a:br>
              <a:rPr lang="en-GB" altLang="en-PK" sz="2400"/>
            </a:br>
            <a:r>
              <a:rPr lang="en-GB" altLang="en-PK" sz="2400"/>
              <a:t> or China?</a:t>
            </a:r>
            <a:endParaRPr lang="en-GB" altLang="en-PK"/>
          </a:p>
        </p:txBody>
      </p:sp>
      <p:sp>
        <p:nvSpPr>
          <p:cNvPr id="136196" name="Rectangle 4">
            <a:extLst>
              <a:ext uri="{FF2B5EF4-FFF2-40B4-BE49-F238E27FC236}">
                <a16:creationId xmlns:a16="http://schemas.microsoft.com/office/drawing/2014/main" id="{BCD2AA0C-1DC6-5144-AE27-7C71A2A5D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077200" cy="1143000"/>
          </a:xfrm>
        </p:spPr>
        <p:txBody>
          <a:bodyPr/>
          <a:lstStyle/>
          <a:p>
            <a:r>
              <a:rPr lang="en-GB" altLang="en-PK"/>
              <a:t>Anna, IKEA online sales agent</a:t>
            </a:r>
          </a:p>
        </p:txBody>
      </p:sp>
      <p:graphicFrame>
        <p:nvGraphicFramePr>
          <p:cNvPr id="136197" name="Object 5">
            <a:extLst>
              <a:ext uri="{FF2B5EF4-FFF2-40B4-BE49-F238E27FC236}">
                <a16:creationId xmlns:a16="http://schemas.microsoft.com/office/drawing/2014/main" id="{7FD54E5D-AC1D-D344-BC21-1ADB8DD979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24400" y="1371600"/>
          <a:ext cx="1908175" cy="502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3" name="Document" r:id="rId4" imgW="5727700" imgH="15062200" progId="Word.Document.8">
                  <p:embed/>
                </p:oleObj>
              </mc:Choice>
              <mc:Fallback>
                <p:oleObj name="Document" r:id="rId4" imgW="5727700" imgH="15062200" progId="Word.Document.8">
                  <p:embed/>
                  <p:pic>
                    <p:nvPicPr>
                      <p:cNvPr id="136197" name="Object 5">
                        <a:extLst>
                          <a:ext uri="{FF2B5EF4-FFF2-40B4-BE49-F238E27FC236}">
                            <a16:creationId xmlns:a16="http://schemas.microsoft.com/office/drawing/2014/main" id="{7FD54E5D-AC1D-D344-BC21-1ADB8DD979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371600"/>
                        <a:ext cx="1908175" cy="502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8" name="Object 6">
            <a:extLst>
              <a:ext uri="{FF2B5EF4-FFF2-40B4-BE49-F238E27FC236}">
                <a16:creationId xmlns:a16="http://schemas.microsoft.com/office/drawing/2014/main" id="{47B3E9B2-9D79-B942-A5CE-E257618942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4200" y="1371600"/>
          <a:ext cx="1962150" cy="502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4" name="Document" r:id="rId6" imgW="5892800" imgH="15062200" progId="Word.Document.8">
                  <p:embed/>
                </p:oleObj>
              </mc:Choice>
              <mc:Fallback>
                <p:oleObj name="Document" r:id="rId6" imgW="5892800" imgH="15062200" progId="Word.Document.8">
                  <p:embed/>
                  <p:pic>
                    <p:nvPicPr>
                      <p:cNvPr id="136198" name="Object 6">
                        <a:extLst>
                          <a:ext uri="{FF2B5EF4-FFF2-40B4-BE49-F238E27FC236}">
                            <a16:creationId xmlns:a16="http://schemas.microsoft.com/office/drawing/2014/main" id="{47B3E9B2-9D79-B942-A5CE-E257618942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1371600"/>
                        <a:ext cx="1962150" cy="502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Science and HCI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Problems and opportunities in this area increasing, not decreasing, with new technology</a:t>
            </a:r>
          </a:p>
          <a:p>
            <a:pPr lvl="1"/>
            <a:r>
              <a:rPr lang="en-US" dirty="0"/>
              <a:t>Easier to use</a:t>
            </a:r>
          </a:p>
          <a:p>
            <a:pPr lvl="1"/>
            <a:r>
              <a:rPr lang="en-US" dirty="0"/>
              <a:t>Harder to program</a:t>
            </a:r>
          </a:p>
          <a:p>
            <a:r>
              <a:rPr lang="en-US" dirty="0"/>
              <a:t>Simple engineering methods for good interfaces do not exist yet</a:t>
            </a:r>
          </a:p>
          <a:p>
            <a:pPr lvl="1"/>
            <a:r>
              <a:rPr lang="en-US" dirty="0"/>
              <a:t>Still need iterative development, prototyping, and testing</a:t>
            </a:r>
          </a:p>
          <a:p>
            <a:pPr lvl="1"/>
            <a:r>
              <a:rPr lang="en-US" dirty="0"/>
              <a:t>Hence user interface code is most changeable part of a system</a:t>
            </a:r>
          </a:p>
          <a:p>
            <a:r>
              <a:rPr lang="en-US" dirty="0"/>
              <a:t>Some major concepts</a:t>
            </a:r>
          </a:p>
          <a:p>
            <a:pPr lvl="1"/>
            <a:r>
              <a:rPr lang="en-US" dirty="0"/>
              <a:t>Basic interaction styles</a:t>
            </a:r>
          </a:p>
          <a:p>
            <a:pPr lvl="1"/>
            <a:r>
              <a:rPr lang="en-US" dirty="0"/>
              <a:t>Dialogue independence</a:t>
            </a:r>
          </a:p>
          <a:p>
            <a:pPr lvl="1"/>
            <a:r>
              <a:rPr lang="en-US" dirty="0"/>
              <a:t>Levels: conceptual, semantic, syntactic, lexical</a:t>
            </a:r>
          </a:p>
          <a:p>
            <a:pPr lvl="1"/>
            <a:r>
              <a:rPr lang="en-US" dirty="0"/>
              <a:t>User interface software: UIMS, UIDL</a:t>
            </a:r>
          </a:p>
          <a:p>
            <a:pPr lvl="1"/>
            <a:r>
              <a:rPr lang="en-US" dirty="0"/>
              <a:t>New interaction styles (non-WIMP)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67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5E2F2C51-35AD-B041-B09C-6E321D8082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Usability goals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85EA9552-6D88-B54F-899E-82353D899B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PK"/>
              <a:t>Effective to use</a:t>
            </a:r>
          </a:p>
          <a:p>
            <a:r>
              <a:rPr lang="en-GB" altLang="en-PK"/>
              <a:t>Efficient to use</a:t>
            </a:r>
          </a:p>
          <a:p>
            <a:r>
              <a:rPr lang="en-GB" altLang="en-PK"/>
              <a:t>Safe to use</a:t>
            </a:r>
          </a:p>
          <a:p>
            <a:r>
              <a:rPr lang="en-GB" altLang="en-PK"/>
              <a:t>Have good utility</a:t>
            </a:r>
          </a:p>
          <a:p>
            <a:r>
              <a:rPr lang="en-GB" altLang="en-PK"/>
              <a:t>Easy to learn</a:t>
            </a:r>
          </a:p>
          <a:p>
            <a:r>
              <a:rPr lang="en-GB" altLang="en-PK"/>
              <a:t>Easy to remember how to use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F1257F1A-29A6-4744-9070-F5DB486546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Activity on usability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13E15410-05E1-D442-81C6-B17F94CC6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PK"/>
              <a:t>How long should it take and how long does it actually take to:</a:t>
            </a:r>
          </a:p>
          <a:p>
            <a:pPr lvl="1">
              <a:lnSpc>
                <a:spcPct val="90000"/>
              </a:lnSpc>
            </a:pPr>
            <a:r>
              <a:rPr lang="en-GB" altLang="en-PK"/>
              <a:t>Using a DVD to play a movie?</a:t>
            </a:r>
          </a:p>
          <a:p>
            <a:pPr lvl="1">
              <a:lnSpc>
                <a:spcPct val="90000"/>
              </a:lnSpc>
            </a:pPr>
            <a:r>
              <a:rPr lang="en-GB" altLang="en-PK"/>
              <a:t>Use a DVD to pre-record two programs?</a:t>
            </a:r>
          </a:p>
          <a:p>
            <a:pPr lvl="1">
              <a:lnSpc>
                <a:spcPct val="90000"/>
              </a:lnSpc>
            </a:pPr>
            <a:r>
              <a:rPr lang="en-GB" altLang="en-PK"/>
              <a:t>Using a web browser tool to create a website?</a:t>
            </a:r>
          </a:p>
        </p:txBody>
      </p:sp>
      <p:pic>
        <p:nvPicPr>
          <p:cNvPr id="93193" name="Picture 9">
            <a:extLst>
              <a:ext uri="{FF2B5EF4-FFF2-40B4-BE49-F238E27FC236}">
                <a16:creationId xmlns:a16="http://schemas.microsoft.com/office/drawing/2014/main" id="{1AD8C18D-0F7D-1E40-B53A-6F0536A04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724400"/>
            <a:ext cx="14732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35745C9B-011A-F943-B800-80752C697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GB" altLang="en-PK"/>
              <a:t>Design principles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A4388670-D8D2-2641-A75F-A5414BED35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en-PK" sz="2400"/>
              <a:t>Generalizable </a:t>
            </a:r>
            <a:r>
              <a:rPr lang="en-US" altLang="en-PK" sz="2400"/>
              <a:t>abstractions for thinking about different aspects of design</a:t>
            </a:r>
          </a:p>
          <a:p>
            <a:pPr>
              <a:lnSpc>
                <a:spcPct val="90000"/>
              </a:lnSpc>
            </a:pPr>
            <a:endParaRPr lang="en-US" altLang="en-PK" sz="800"/>
          </a:p>
          <a:p>
            <a:pPr>
              <a:lnSpc>
                <a:spcPct val="90000"/>
              </a:lnSpc>
            </a:pPr>
            <a:r>
              <a:rPr lang="en-US" altLang="en-PK" sz="2400"/>
              <a:t>The do’s and don’ts of interaction design</a:t>
            </a:r>
          </a:p>
          <a:p>
            <a:pPr>
              <a:lnSpc>
                <a:spcPct val="90000"/>
              </a:lnSpc>
            </a:pPr>
            <a:endParaRPr lang="en-US" altLang="en-PK" sz="800"/>
          </a:p>
          <a:p>
            <a:pPr>
              <a:lnSpc>
                <a:spcPct val="90000"/>
              </a:lnSpc>
            </a:pPr>
            <a:r>
              <a:rPr lang="en-US" altLang="en-PK" sz="2400"/>
              <a:t>What to provide and what not to provide at the interface</a:t>
            </a:r>
          </a:p>
          <a:p>
            <a:pPr>
              <a:lnSpc>
                <a:spcPct val="90000"/>
              </a:lnSpc>
            </a:pPr>
            <a:endParaRPr lang="en-US" altLang="en-PK" sz="800"/>
          </a:p>
          <a:p>
            <a:pPr>
              <a:lnSpc>
                <a:spcPct val="90000"/>
              </a:lnSpc>
            </a:pPr>
            <a:r>
              <a:rPr lang="en-US" altLang="en-PK" sz="2400"/>
              <a:t>Derived from a mix of theory-based knowledge, experience and common-sense</a:t>
            </a:r>
            <a:endParaRPr lang="en-GB" altLang="en-PK"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0054BB73-0343-CE4A-9D7F-DA814AFC3B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Visibility</a:t>
            </a:r>
          </a:p>
        </p:txBody>
      </p:sp>
      <p:pic>
        <p:nvPicPr>
          <p:cNvPr id="97283" name="Picture 3">
            <a:extLst>
              <a:ext uri="{FF2B5EF4-FFF2-40B4-BE49-F238E27FC236}">
                <a16:creationId xmlns:a16="http://schemas.microsoft.com/office/drawing/2014/main" id="{D4CE07EC-3457-FA49-B137-D8AD8636A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14605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284" name="Rectangle 4">
            <a:extLst>
              <a:ext uri="{FF2B5EF4-FFF2-40B4-BE49-F238E27FC236}">
                <a16:creationId xmlns:a16="http://schemas.microsoft.com/office/drawing/2014/main" id="{6874EAB1-6DF5-BD4D-8F20-266F8F2B3FD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2590800" y="1447800"/>
            <a:ext cx="6248400" cy="41148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en-PK" sz="2400"/>
              <a:t>• This is a control panel for an elevator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GB" altLang="en-PK" sz="2400"/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en-PK" sz="2400"/>
              <a:t>• How does it work?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GB" altLang="en-PK" sz="2400"/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en-PK" sz="2400"/>
              <a:t>• Push a button for the floor you want?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GB" altLang="en-PK" sz="2400"/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en-PK" sz="2400"/>
              <a:t>• Nothing happens. Push any other button? Still nothing. What do you need to do?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GB" altLang="en-PK" sz="2400"/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en-PK" sz="2400"/>
              <a:t>It is not visible as to what to do!</a:t>
            </a:r>
            <a:endParaRPr lang="en-GB" altLang="en-PK" sz="2400">
              <a:latin typeface="Times" pitchFamily="2" charset="0"/>
            </a:endParaRPr>
          </a:p>
        </p:txBody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691E3E91-DEF7-9F4F-A16B-7304D943C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572000"/>
            <a:ext cx="2971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PK" sz="1800" baseline="0">
                <a:latin typeface="Geneva" panose="020B0503030404040204" pitchFamily="34" charset="0"/>
              </a:rPr>
              <a:t>From: www.baddesigns.com</a:t>
            </a:r>
            <a:endParaRPr lang="en-GB" altLang="en-PK" sz="1800" baseline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865511C0-3ECE-214C-9991-6EF714651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Visibility</a:t>
            </a:r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946FD6A8-A526-F14A-8DCF-B2A2680E9C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7772400" cy="4114800"/>
          </a:xfrm>
        </p:spPr>
        <p:txBody>
          <a:bodyPr>
            <a:normAutofit lnSpcReduction="10000"/>
          </a:bodyPr>
          <a:lstStyle/>
          <a:p>
            <a:pPr lvl="3">
              <a:lnSpc>
                <a:spcPct val="90000"/>
              </a:lnSpc>
              <a:buFontTx/>
              <a:buNone/>
            </a:pPr>
            <a:r>
              <a:rPr lang="en-GB" altLang="en-PK" sz="1400"/>
              <a:t>	…you need to insert your room card in the slot by the buttons to get the elevator to work!</a:t>
            </a:r>
          </a:p>
          <a:p>
            <a:pPr lvl="3">
              <a:lnSpc>
                <a:spcPct val="90000"/>
              </a:lnSpc>
              <a:buFontTx/>
              <a:buNone/>
            </a:pPr>
            <a:endParaRPr lang="en-GB" altLang="en-PK" sz="1400"/>
          </a:p>
          <a:p>
            <a:pPr lvl="3">
              <a:lnSpc>
                <a:spcPct val="90000"/>
              </a:lnSpc>
              <a:buFontTx/>
              <a:buNone/>
            </a:pPr>
            <a:r>
              <a:rPr lang="en-GB" altLang="en-PK" sz="1400"/>
              <a:t> 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GB" altLang="en-PK" sz="1400"/>
              <a:t>	</a:t>
            </a:r>
            <a:r>
              <a:rPr lang="en-GB" altLang="en-PK" sz="1600"/>
              <a:t>How would you make this action more </a:t>
            </a:r>
            <a:r>
              <a:rPr lang="en-GB" altLang="en-PK" sz="1600">
                <a:solidFill>
                  <a:srgbClr val="CC0000"/>
                </a:solidFill>
              </a:rPr>
              <a:t>visible?</a:t>
            </a:r>
            <a:endParaRPr lang="en-GB" altLang="en-PK" sz="1600"/>
          </a:p>
          <a:p>
            <a:pPr lvl="3">
              <a:lnSpc>
                <a:spcPct val="90000"/>
              </a:lnSpc>
              <a:buFontTx/>
              <a:buNone/>
            </a:pPr>
            <a:endParaRPr lang="en-GB" altLang="en-PK" sz="1400"/>
          </a:p>
          <a:p>
            <a:pPr lvl="3">
              <a:lnSpc>
                <a:spcPct val="90000"/>
              </a:lnSpc>
              <a:buFontTx/>
              <a:buNone/>
            </a:pPr>
            <a:r>
              <a:rPr lang="en-GB" altLang="en-PK" sz="1400"/>
              <a:t>• </a:t>
            </a:r>
            <a:r>
              <a:rPr lang="en-GB" altLang="en-PK" sz="1600"/>
              <a:t>make the card reader more obvious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GB" altLang="en-PK" sz="1600"/>
              <a:t>• provide an auditory message, that says what to do (which language?)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GB" altLang="en-PK" sz="1600"/>
              <a:t>• provide a big label next to the card reader that flashes when someone enters</a:t>
            </a:r>
          </a:p>
          <a:p>
            <a:pPr lvl="3">
              <a:lnSpc>
                <a:spcPct val="90000"/>
              </a:lnSpc>
              <a:buFontTx/>
              <a:buNone/>
            </a:pPr>
            <a:endParaRPr lang="en-GB" altLang="en-PK" sz="1400"/>
          </a:p>
          <a:p>
            <a:pPr lvl="1">
              <a:lnSpc>
                <a:spcPct val="90000"/>
              </a:lnSpc>
              <a:buFontTx/>
              <a:buNone/>
            </a:pPr>
            <a:r>
              <a:rPr lang="en-GB" altLang="en-PK" sz="1800"/>
              <a:t>• make relevant parts visible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GB" altLang="en-PK" sz="1800"/>
              <a:t>• make what has to be done obvious</a:t>
            </a:r>
          </a:p>
          <a:p>
            <a:pPr lvl="3">
              <a:lnSpc>
                <a:spcPct val="90000"/>
              </a:lnSpc>
              <a:buFontTx/>
              <a:buNone/>
            </a:pPr>
            <a:endParaRPr lang="en-GB" altLang="en-PK" sz="1400"/>
          </a:p>
          <a:p>
            <a:pPr lvl="3">
              <a:lnSpc>
                <a:spcPct val="90000"/>
              </a:lnSpc>
              <a:buFontTx/>
              <a:buNone/>
            </a:pPr>
            <a:r>
              <a:rPr lang="en-GB" altLang="en-PK" sz="1400"/>
              <a:t> </a:t>
            </a:r>
          </a:p>
        </p:txBody>
      </p:sp>
      <p:pic>
        <p:nvPicPr>
          <p:cNvPr id="98308" name="Picture 4">
            <a:extLst>
              <a:ext uri="{FF2B5EF4-FFF2-40B4-BE49-F238E27FC236}">
                <a16:creationId xmlns:a16="http://schemas.microsoft.com/office/drawing/2014/main" id="{6A35D8F1-EB7D-0F48-96CA-96BDBBC7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1460500" cy="195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309" name="Line 5">
            <a:extLst>
              <a:ext uri="{FF2B5EF4-FFF2-40B4-BE49-F238E27FC236}">
                <a16:creationId xmlns:a16="http://schemas.microsoft.com/office/drawing/2014/main" id="{57A46719-9BFF-FB45-B3FA-0D45BF8394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2600" y="2286000"/>
            <a:ext cx="1752600" cy="8382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8BA8004E-D630-F24B-8D73-8CFF3BAF5B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Feedback</a:t>
            </a: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9F514EAB-64C9-5646-A059-9B9857A3D6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752600"/>
            <a:ext cx="7772400" cy="4114800"/>
          </a:xfrm>
        </p:spPr>
        <p:txBody>
          <a:bodyPr/>
          <a:lstStyle/>
          <a:p>
            <a:r>
              <a:rPr lang="en-GB" altLang="en-PK" sz="2400"/>
              <a:t>Sending information back to the user about what has been done</a:t>
            </a:r>
          </a:p>
          <a:p>
            <a:r>
              <a:rPr lang="en-GB" altLang="en-PK" sz="2400"/>
              <a:t>Includes sound, highlighting, animation and combinations of these</a:t>
            </a:r>
          </a:p>
          <a:p>
            <a:endParaRPr lang="en-GB" altLang="en-PK" sz="2400"/>
          </a:p>
          <a:p>
            <a:pPr lvl="1"/>
            <a:r>
              <a:rPr lang="en-GB" altLang="en-PK" sz="2000"/>
              <a:t>e.g. when screen button clicked on provides sound or red highlight feedback:</a:t>
            </a:r>
          </a:p>
        </p:txBody>
      </p:sp>
      <p:pic>
        <p:nvPicPr>
          <p:cNvPr id="99332" name="Picture 4">
            <a:extLst>
              <a:ext uri="{FF2B5EF4-FFF2-40B4-BE49-F238E27FC236}">
                <a16:creationId xmlns:a16="http://schemas.microsoft.com/office/drawing/2014/main" id="{509B2B6D-02D3-894A-B426-22400732C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715000"/>
            <a:ext cx="800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33" name="Picture 5">
            <a:extLst>
              <a:ext uri="{FF2B5EF4-FFF2-40B4-BE49-F238E27FC236}">
                <a16:creationId xmlns:a16="http://schemas.microsoft.com/office/drawing/2014/main" id="{0AC6A19F-7B62-9443-A3DE-0857C9DCE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715000"/>
            <a:ext cx="800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334" name="Rectangle 6">
            <a:extLst>
              <a:ext uri="{FF2B5EF4-FFF2-40B4-BE49-F238E27FC236}">
                <a16:creationId xmlns:a16="http://schemas.microsoft.com/office/drawing/2014/main" id="{C852B457-06BD-C14B-AD87-7DA851B5F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715000"/>
            <a:ext cx="762000" cy="3048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pic>
        <p:nvPicPr>
          <p:cNvPr id="99335" name="Picture 7">
            <a:extLst>
              <a:ext uri="{FF2B5EF4-FFF2-40B4-BE49-F238E27FC236}">
                <a16:creationId xmlns:a16="http://schemas.microsoft.com/office/drawing/2014/main" id="{63A9B0D9-BB3D-324E-921D-8E68D280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181600"/>
            <a:ext cx="800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336" name="Text Box 8">
            <a:extLst>
              <a:ext uri="{FF2B5EF4-FFF2-40B4-BE49-F238E27FC236}">
                <a16:creationId xmlns:a16="http://schemas.microsoft.com/office/drawing/2014/main" id="{73628B26-D652-F246-91E4-316BEA276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5105400"/>
            <a:ext cx="14049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sz="1800" baseline="0">
                <a:latin typeface="Geneva" panose="020B0503030404040204" pitchFamily="34" charset="0"/>
              </a:rPr>
              <a:t>“ccclichhk”</a:t>
            </a:r>
          </a:p>
        </p:txBody>
      </p:sp>
      <p:sp>
        <p:nvSpPr>
          <p:cNvPr id="99337" name="Line 9">
            <a:extLst>
              <a:ext uri="{FF2B5EF4-FFF2-40B4-BE49-F238E27FC236}">
                <a16:creationId xmlns:a16="http://schemas.microsoft.com/office/drawing/2014/main" id="{D248F033-E0E4-9540-871F-E906951B291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5334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99338" name="Line 10">
            <a:extLst>
              <a:ext uri="{FF2B5EF4-FFF2-40B4-BE49-F238E27FC236}">
                <a16:creationId xmlns:a16="http://schemas.microsoft.com/office/drawing/2014/main" id="{0FACF29E-AA7A-2942-923F-355B8BC31C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5791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FFEC6AAC-85CF-3042-90AE-21A9805824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Constraints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B3574C82-D140-3048-85AF-C10E7D5FC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PK" sz="2400"/>
              <a:t>Restricting the possible actions that can be performed</a:t>
            </a:r>
          </a:p>
          <a:p>
            <a:pPr>
              <a:lnSpc>
                <a:spcPct val="90000"/>
              </a:lnSpc>
            </a:pPr>
            <a:r>
              <a:rPr lang="en-GB" altLang="en-PK" sz="2400"/>
              <a:t>Helps prevent user from selecting incorrect options</a:t>
            </a:r>
          </a:p>
          <a:p>
            <a:pPr>
              <a:lnSpc>
                <a:spcPct val="90000"/>
              </a:lnSpc>
            </a:pPr>
            <a:r>
              <a:rPr lang="en-GB" altLang="en-PK" sz="2400"/>
              <a:t>Physical objects can be designed to constrain things</a:t>
            </a:r>
          </a:p>
          <a:p>
            <a:pPr lvl="1">
              <a:lnSpc>
                <a:spcPct val="90000"/>
              </a:lnSpc>
            </a:pPr>
            <a:r>
              <a:rPr lang="en-GB" altLang="en-PK" sz="2000"/>
              <a:t>e.g. only one way you can insert a key into a lock</a:t>
            </a:r>
          </a:p>
          <a:p>
            <a:pPr>
              <a:lnSpc>
                <a:spcPct val="90000"/>
              </a:lnSpc>
            </a:pPr>
            <a:endParaRPr lang="en-GB" altLang="en-PK" sz="2400"/>
          </a:p>
          <a:p>
            <a:pPr lvl="1">
              <a:lnSpc>
                <a:spcPct val="90000"/>
              </a:lnSpc>
            </a:pPr>
            <a:endParaRPr lang="en-GB" altLang="en-PK" sz="2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8991C1BD-F38D-464D-AE81-EB6023BEA7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Logical or ambiguous design?</a:t>
            </a: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FDF4E454-F1B5-0841-B3B0-0045CC161A2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en-PK" sz="2000"/>
              <a:t>Where do you plug the mouse? </a:t>
            </a:r>
          </a:p>
          <a:p>
            <a:pPr>
              <a:lnSpc>
                <a:spcPct val="90000"/>
              </a:lnSpc>
            </a:pPr>
            <a:endParaRPr lang="en-GB" altLang="en-PK" sz="2000"/>
          </a:p>
          <a:p>
            <a:pPr>
              <a:lnSpc>
                <a:spcPct val="90000"/>
              </a:lnSpc>
            </a:pPr>
            <a:r>
              <a:rPr lang="en-GB" altLang="en-PK" sz="2000"/>
              <a:t>Where do you plug the keyboard?</a:t>
            </a:r>
          </a:p>
          <a:p>
            <a:pPr>
              <a:lnSpc>
                <a:spcPct val="90000"/>
              </a:lnSpc>
            </a:pPr>
            <a:endParaRPr lang="en-GB" altLang="en-PK" sz="2000"/>
          </a:p>
          <a:p>
            <a:pPr>
              <a:lnSpc>
                <a:spcPct val="90000"/>
              </a:lnSpc>
            </a:pPr>
            <a:r>
              <a:rPr lang="en-GB" altLang="en-PK" sz="2000"/>
              <a:t>top or bottom connector?</a:t>
            </a:r>
          </a:p>
          <a:p>
            <a:pPr>
              <a:lnSpc>
                <a:spcPct val="90000"/>
              </a:lnSpc>
            </a:pPr>
            <a:endParaRPr lang="en-GB" altLang="en-PK" sz="2000"/>
          </a:p>
          <a:p>
            <a:pPr>
              <a:lnSpc>
                <a:spcPct val="90000"/>
              </a:lnSpc>
            </a:pPr>
            <a:r>
              <a:rPr lang="en-GB" altLang="en-PK" sz="2000"/>
              <a:t>Do the color coded icons help?</a:t>
            </a:r>
          </a:p>
          <a:p>
            <a:pPr>
              <a:lnSpc>
                <a:spcPct val="90000"/>
              </a:lnSpc>
            </a:pPr>
            <a:endParaRPr lang="en-GB" altLang="en-PK" sz="2000"/>
          </a:p>
          <a:p>
            <a:pPr>
              <a:lnSpc>
                <a:spcPct val="90000"/>
              </a:lnSpc>
            </a:pPr>
            <a:endParaRPr lang="en-GB" altLang="en-PK" sz="2000"/>
          </a:p>
        </p:txBody>
      </p:sp>
      <p:pic>
        <p:nvPicPr>
          <p:cNvPr id="103428" name="Picture 4">
            <a:extLst>
              <a:ext uri="{FF2B5EF4-FFF2-40B4-BE49-F238E27FC236}">
                <a16:creationId xmlns:a16="http://schemas.microsoft.com/office/drawing/2014/main" id="{90FC1701-AD3B-2A43-A120-0DBD8CD0AC6A}"/>
              </a:ext>
            </a:extLst>
          </p:cNvPr>
          <p:cNvPicPr>
            <a:picLocks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2133600"/>
            <a:ext cx="3276600" cy="3140075"/>
          </a:xfrm>
          <a:ln/>
        </p:spPr>
      </p:pic>
      <p:sp>
        <p:nvSpPr>
          <p:cNvPr id="103429" name="Rectangle 5">
            <a:extLst>
              <a:ext uri="{FF2B5EF4-FFF2-40B4-BE49-F238E27FC236}">
                <a16:creationId xmlns:a16="http://schemas.microsoft.com/office/drawing/2014/main" id="{A2CC4ED3-B194-C34E-9E5C-32540F35D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867400"/>
            <a:ext cx="3697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From: www.baddesigns.com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66740EC1-2CB5-D544-91B6-ED1EE7D1B9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609600"/>
            <a:ext cx="8305800" cy="1143000"/>
          </a:xfrm>
        </p:spPr>
        <p:txBody>
          <a:bodyPr/>
          <a:lstStyle/>
          <a:p>
            <a:r>
              <a:rPr lang="en-GB" altLang="en-PK"/>
              <a:t>How to design them more logically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ACA48D73-0271-A846-8C14-EBCFAD1A561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GB" altLang="en-PK" sz="2400"/>
              <a:t>(i) A provides direct adjacent mapping between icon and connector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altLang="en-PK" sz="2400"/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PK" sz="2400"/>
              <a:t>(ii) B provides color coding to associate the connectors with the labels</a:t>
            </a:r>
          </a:p>
          <a:p>
            <a:pPr>
              <a:lnSpc>
                <a:spcPct val="90000"/>
              </a:lnSpc>
            </a:pPr>
            <a:endParaRPr lang="en-GB" altLang="en-PK" sz="2400"/>
          </a:p>
        </p:txBody>
      </p:sp>
      <p:sp>
        <p:nvSpPr>
          <p:cNvPr id="104452" name="Rectangle 4">
            <a:extLst>
              <a:ext uri="{FF2B5EF4-FFF2-40B4-BE49-F238E27FC236}">
                <a16:creationId xmlns:a16="http://schemas.microsoft.com/office/drawing/2014/main" id="{EC643152-544B-A841-8B3A-743B52E11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867400"/>
            <a:ext cx="3773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 From: www.baddesigns.com</a:t>
            </a:r>
          </a:p>
        </p:txBody>
      </p:sp>
      <p:pic>
        <p:nvPicPr>
          <p:cNvPr id="104453" name="Picture 5">
            <a:extLst>
              <a:ext uri="{FF2B5EF4-FFF2-40B4-BE49-F238E27FC236}">
                <a16:creationId xmlns:a16="http://schemas.microsoft.com/office/drawing/2014/main" id="{B4540C48-3C97-F846-9B0A-69C5E8E67BAF}"/>
              </a:ext>
            </a:extLst>
          </p:cNvPr>
          <p:cNvPicPr>
            <a:picLocks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6963" y="1981200"/>
            <a:ext cx="1106487" cy="1524000"/>
          </a:xfrm>
          <a:ln/>
        </p:spPr>
      </p:pic>
      <p:pic>
        <p:nvPicPr>
          <p:cNvPr id="104454" name="Picture 6">
            <a:extLst>
              <a:ext uri="{FF2B5EF4-FFF2-40B4-BE49-F238E27FC236}">
                <a16:creationId xmlns:a16="http://schemas.microsoft.com/office/drawing/2014/main" id="{FEA08364-9F10-A04E-8D04-287D530A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05200"/>
            <a:ext cx="123190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A10C0C9C-3FDD-B044-9745-00686CC8C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Consistency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00E5AFEB-3118-9447-AA87-D00DE2CF59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PK" sz="2400"/>
              <a:t>Design interfaces to have similar operations and use similar elements for similar tasks</a:t>
            </a:r>
          </a:p>
          <a:p>
            <a:r>
              <a:rPr lang="en-GB" altLang="en-PK" sz="2400"/>
              <a:t>For example:</a:t>
            </a:r>
          </a:p>
          <a:p>
            <a:pPr lvl="1"/>
            <a:r>
              <a:rPr lang="en-GB" altLang="en-PK" sz="2000"/>
              <a:t>always use ctrl key plus first initial of the command for an operation – ctrl+C, ctrl+S, ctrl+O</a:t>
            </a:r>
          </a:p>
          <a:p>
            <a:r>
              <a:rPr lang="en-GB" altLang="en-PK" sz="2400"/>
              <a:t>Main benefit is consistent interfaces are easier to learn and use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human-conputer interface?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/>
              <a:t>Definition of all inputs from user to computer</a:t>
            </a:r>
          </a:p>
          <a:p>
            <a:r>
              <a:rPr lang="en-US"/>
              <a:t>Definition of all outputs from computer to user</a:t>
            </a:r>
          </a:p>
          <a:p>
            <a:r>
              <a:rPr lang="en-US"/>
              <a:t>Definition of sequencing of inputs and outputs</a:t>
            </a:r>
          </a:p>
          <a:p>
            <a:endParaRPr lang="en-US"/>
          </a:p>
          <a:p>
            <a:endParaRPr lang="en-US"/>
          </a:p>
          <a:p>
            <a:r>
              <a:rPr lang="en-US" b="1"/>
              <a:t>What</a:t>
            </a:r>
            <a:r>
              <a:rPr lang="en-US"/>
              <a:t> the user sees/perceives</a:t>
            </a:r>
          </a:p>
          <a:p>
            <a:r>
              <a:rPr lang="en-US" b="1"/>
              <a:t>Not how </a:t>
            </a:r>
            <a:r>
              <a:rPr lang="en-US"/>
              <a:t>it is implemented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6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4E1CE6B7-F66C-3642-9990-CAE6C6C3D0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When consistency breaks down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5EB09958-2F13-AA44-A88D-BFD70DF6C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PK" sz="2400"/>
              <a:t>What happens if there is more than one command starting with the same letter?</a:t>
            </a:r>
          </a:p>
          <a:p>
            <a:pPr lvl="1">
              <a:lnSpc>
                <a:spcPct val="90000"/>
              </a:lnSpc>
            </a:pPr>
            <a:r>
              <a:rPr lang="en-GB" altLang="en-PK" sz="2000"/>
              <a:t>e.g. save, spelling, select, style</a:t>
            </a:r>
          </a:p>
          <a:p>
            <a:pPr>
              <a:lnSpc>
                <a:spcPct val="90000"/>
              </a:lnSpc>
            </a:pPr>
            <a:r>
              <a:rPr lang="en-GB" altLang="en-PK" sz="2400"/>
              <a:t>Have to find other initials or combinations of keys, thereby breaking the consistency rule</a:t>
            </a:r>
          </a:p>
          <a:p>
            <a:pPr lvl="1">
              <a:lnSpc>
                <a:spcPct val="90000"/>
              </a:lnSpc>
            </a:pPr>
            <a:r>
              <a:rPr lang="en-GB" altLang="en-PK" sz="2000"/>
              <a:t>e.g. ctrl+S, ctrl+Sp, ctrl+shift+L</a:t>
            </a:r>
          </a:p>
          <a:p>
            <a:pPr>
              <a:lnSpc>
                <a:spcPct val="90000"/>
              </a:lnSpc>
            </a:pPr>
            <a:r>
              <a:rPr lang="en-GB" altLang="en-PK" sz="2400"/>
              <a:t>Increases learning burden on user, making them more prone to errors 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GB" altLang="en-PK" sz="2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6EE8D0EE-FC9C-BC41-83E4-BAFAC8057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Internal and external consistency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1156B410-CFED-EF4B-B762-BCB4627541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010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en-PK" sz="2800"/>
              <a:t>Internal consistency refers to designing operations to behave the same within an application</a:t>
            </a:r>
          </a:p>
          <a:p>
            <a:pPr lvl="1">
              <a:lnSpc>
                <a:spcPct val="90000"/>
              </a:lnSpc>
            </a:pPr>
            <a:r>
              <a:rPr lang="en-GB" altLang="en-PK" sz="2400"/>
              <a:t>Difficult to achieve with complex interfaces</a:t>
            </a:r>
          </a:p>
          <a:p>
            <a:pPr>
              <a:lnSpc>
                <a:spcPct val="90000"/>
              </a:lnSpc>
            </a:pPr>
            <a:r>
              <a:rPr lang="en-GB" altLang="en-PK" sz="2800"/>
              <a:t>External consistency refers to designing operations, interfaces, etc., to be the same across applications and devices</a:t>
            </a:r>
          </a:p>
          <a:p>
            <a:pPr lvl="1">
              <a:lnSpc>
                <a:spcPct val="90000"/>
              </a:lnSpc>
            </a:pPr>
            <a:r>
              <a:rPr lang="en-GB" altLang="en-PK" sz="2400"/>
              <a:t>Very rarely the case, based on different designer’s preference</a:t>
            </a:r>
          </a:p>
          <a:p>
            <a:pPr>
              <a:lnSpc>
                <a:spcPct val="90000"/>
              </a:lnSpc>
            </a:pPr>
            <a:endParaRPr lang="en-GB" altLang="en-PK" sz="2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F30D609D-7042-944B-AD04-EE8841804B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Keypad numbers layout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4A7130C1-6C1F-E743-BD0C-D819B805EC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01000" cy="4114800"/>
          </a:xfrm>
        </p:spPr>
        <p:txBody>
          <a:bodyPr/>
          <a:lstStyle/>
          <a:p>
            <a:r>
              <a:rPr lang="en-GB" altLang="en-PK"/>
              <a:t>A case of external inconsistency</a:t>
            </a:r>
          </a:p>
          <a:p>
            <a:pPr lvl="1"/>
            <a:endParaRPr lang="en-GB" altLang="en-PK"/>
          </a:p>
          <a:p>
            <a:endParaRPr lang="en-GB" altLang="en-PK"/>
          </a:p>
        </p:txBody>
      </p:sp>
      <p:sp>
        <p:nvSpPr>
          <p:cNvPr id="114692" name="Rectangle 4">
            <a:extLst>
              <a:ext uri="{FF2B5EF4-FFF2-40B4-BE49-F238E27FC236}">
                <a16:creationId xmlns:a16="http://schemas.microsoft.com/office/drawing/2014/main" id="{6EF0427E-36D4-3744-A89B-07452ABB1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7475" y="3902075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14693" name="Rectangle 5">
            <a:extLst>
              <a:ext uri="{FF2B5EF4-FFF2-40B4-BE49-F238E27FC236}">
                <a16:creationId xmlns:a16="http://schemas.microsoft.com/office/drawing/2014/main" id="{4312E910-EB35-E848-9947-1293798F0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75" y="3902075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14694" name="Rectangle 6">
            <a:extLst>
              <a:ext uri="{FF2B5EF4-FFF2-40B4-BE49-F238E27FC236}">
                <a16:creationId xmlns:a16="http://schemas.microsoft.com/office/drawing/2014/main" id="{1AA873F6-0AA0-304C-BDB6-AD112650A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275" y="3902075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14695" name="Rectangle 7">
            <a:extLst>
              <a:ext uri="{FF2B5EF4-FFF2-40B4-BE49-F238E27FC236}">
                <a16:creationId xmlns:a16="http://schemas.microsoft.com/office/drawing/2014/main" id="{86BC694C-0942-3E4A-8A95-7A9F7609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7475" y="4435475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14696" name="Rectangle 8">
            <a:extLst>
              <a:ext uri="{FF2B5EF4-FFF2-40B4-BE49-F238E27FC236}">
                <a16:creationId xmlns:a16="http://schemas.microsoft.com/office/drawing/2014/main" id="{B8A561F1-41B5-4744-804C-870E525D6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75" y="4435475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14697" name="Rectangle 9">
            <a:extLst>
              <a:ext uri="{FF2B5EF4-FFF2-40B4-BE49-F238E27FC236}">
                <a16:creationId xmlns:a16="http://schemas.microsoft.com/office/drawing/2014/main" id="{8D7184BD-8F0A-C345-881B-A9F492F5D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275" y="4435475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14698" name="Rectangle 10">
            <a:extLst>
              <a:ext uri="{FF2B5EF4-FFF2-40B4-BE49-F238E27FC236}">
                <a16:creationId xmlns:a16="http://schemas.microsoft.com/office/drawing/2014/main" id="{75EB040C-698D-8F49-BD1F-068BF7E91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7475" y="4968875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14699" name="Rectangle 11">
            <a:extLst>
              <a:ext uri="{FF2B5EF4-FFF2-40B4-BE49-F238E27FC236}">
                <a16:creationId xmlns:a16="http://schemas.microsoft.com/office/drawing/2014/main" id="{2044BFF4-5281-1049-8B58-2C3DA82A4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75" y="4968875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14700" name="Rectangle 12">
            <a:extLst>
              <a:ext uri="{FF2B5EF4-FFF2-40B4-BE49-F238E27FC236}">
                <a16:creationId xmlns:a16="http://schemas.microsoft.com/office/drawing/2014/main" id="{D2A027EB-9491-EB41-9CA2-3F8825D97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275" y="4968875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14701" name="Rectangle 13">
            <a:extLst>
              <a:ext uri="{FF2B5EF4-FFF2-40B4-BE49-F238E27FC236}">
                <a16:creationId xmlns:a16="http://schemas.microsoft.com/office/drawing/2014/main" id="{2292CA72-B59D-0D48-8C20-5B6969A60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8862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14702" name="Rectangle 14">
            <a:extLst>
              <a:ext uri="{FF2B5EF4-FFF2-40B4-BE49-F238E27FC236}">
                <a16:creationId xmlns:a16="http://schemas.microsoft.com/office/drawing/2014/main" id="{0D2D3951-ADAA-6847-9128-5330269FD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8862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14703" name="Rectangle 15">
            <a:extLst>
              <a:ext uri="{FF2B5EF4-FFF2-40B4-BE49-F238E27FC236}">
                <a16:creationId xmlns:a16="http://schemas.microsoft.com/office/drawing/2014/main" id="{BAE075D2-4429-FD41-BAA6-F6AAF64B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8862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14704" name="Rectangle 16">
            <a:extLst>
              <a:ext uri="{FF2B5EF4-FFF2-40B4-BE49-F238E27FC236}">
                <a16:creationId xmlns:a16="http://schemas.microsoft.com/office/drawing/2014/main" id="{A101B8DD-E4F4-584C-964A-2D8E7E7A9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419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14705" name="Rectangle 17">
            <a:extLst>
              <a:ext uri="{FF2B5EF4-FFF2-40B4-BE49-F238E27FC236}">
                <a16:creationId xmlns:a16="http://schemas.microsoft.com/office/drawing/2014/main" id="{6BF1E30C-7084-1D49-A9B9-1D02989A7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419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14706" name="Rectangle 18">
            <a:extLst>
              <a:ext uri="{FF2B5EF4-FFF2-40B4-BE49-F238E27FC236}">
                <a16:creationId xmlns:a16="http://schemas.microsoft.com/office/drawing/2014/main" id="{2754C908-9B95-FE43-9D0E-A86A34144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4419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14707" name="Rectangle 19">
            <a:extLst>
              <a:ext uri="{FF2B5EF4-FFF2-40B4-BE49-F238E27FC236}">
                <a16:creationId xmlns:a16="http://schemas.microsoft.com/office/drawing/2014/main" id="{7B344FEA-F799-2A4B-A310-EB380976B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953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14708" name="Rectangle 20">
            <a:extLst>
              <a:ext uri="{FF2B5EF4-FFF2-40B4-BE49-F238E27FC236}">
                <a16:creationId xmlns:a16="http://schemas.microsoft.com/office/drawing/2014/main" id="{BA1CD9D7-E791-B847-BE51-0F5FF2BE5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953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14709" name="Rectangle 21">
            <a:extLst>
              <a:ext uri="{FF2B5EF4-FFF2-40B4-BE49-F238E27FC236}">
                <a16:creationId xmlns:a16="http://schemas.microsoft.com/office/drawing/2014/main" id="{5513A005-C6EA-DD43-AA33-02C87DACF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4953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14710" name="Text Box 22">
            <a:extLst>
              <a:ext uri="{FF2B5EF4-FFF2-40B4-BE49-F238E27FC236}">
                <a16:creationId xmlns:a16="http://schemas.microsoft.com/office/drawing/2014/main" id="{E134EF53-FC83-604A-A73B-35F62B17B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9624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1</a:t>
            </a:r>
          </a:p>
        </p:txBody>
      </p:sp>
      <p:sp>
        <p:nvSpPr>
          <p:cNvPr id="114711" name="Text Box 23">
            <a:extLst>
              <a:ext uri="{FF2B5EF4-FFF2-40B4-BE49-F238E27FC236}">
                <a16:creationId xmlns:a16="http://schemas.microsoft.com/office/drawing/2014/main" id="{01B179A1-E52D-2B4D-8B93-410DA0DB4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9624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2</a:t>
            </a:r>
          </a:p>
        </p:txBody>
      </p:sp>
      <p:sp>
        <p:nvSpPr>
          <p:cNvPr id="114712" name="Text Box 24">
            <a:extLst>
              <a:ext uri="{FF2B5EF4-FFF2-40B4-BE49-F238E27FC236}">
                <a16:creationId xmlns:a16="http://schemas.microsoft.com/office/drawing/2014/main" id="{0A845DF8-7850-2049-8F03-5C200A54C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475" y="39782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3</a:t>
            </a:r>
          </a:p>
        </p:txBody>
      </p:sp>
      <p:sp>
        <p:nvSpPr>
          <p:cNvPr id="114713" name="Text Box 25">
            <a:extLst>
              <a:ext uri="{FF2B5EF4-FFF2-40B4-BE49-F238E27FC236}">
                <a16:creationId xmlns:a16="http://schemas.microsoft.com/office/drawing/2014/main" id="{A05DC51B-E48A-4243-8FF0-AF96963BA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4196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4</a:t>
            </a:r>
          </a:p>
        </p:txBody>
      </p:sp>
      <p:sp>
        <p:nvSpPr>
          <p:cNvPr id="114714" name="Text Box 26">
            <a:extLst>
              <a:ext uri="{FF2B5EF4-FFF2-40B4-BE49-F238E27FC236}">
                <a16:creationId xmlns:a16="http://schemas.microsoft.com/office/drawing/2014/main" id="{36F754FB-09F3-F042-A228-BE603999FC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196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5</a:t>
            </a:r>
          </a:p>
        </p:txBody>
      </p:sp>
      <p:sp>
        <p:nvSpPr>
          <p:cNvPr id="114715" name="Text Box 27">
            <a:extLst>
              <a:ext uri="{FF2B5EF4-FFF2-40B4-BE49-F238E27FC236}">
                <a16:creationId xmlns:a16="http://schemas.microsoft.com/office/drawing/2014/main" id="{D08BFB8C-411C-A14A-9C07-4B4ED3752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44196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6</a:t>
            </a:r>
          </a:p>
        </p:txBody>
      </p:sp>
      <p:sp>
        <p:nvSpPr>
          <p:cNvPr id="114716" name="Text Box 28">
            <a:extLst>
              <a:ext uri="{FF2B5EF4-FFF2-40B4-BE49-F238E27FC236}">
                <a16:creationId xmlns:a16="http://schemas.microsoft.com/office/drawing/2014/main" id="{51691937-177A-4141-B876-53C3073DB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3675" y="50450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7</a:t>
            </a:r>
          </a:p>
        </p:txBody>
      </p:sp>
      <p:sp>
        <p:nvSpPr>
          <p:cNvPr id="114717" name="Text Box 29">
            <a:extLst>
              <a:ext uri="{FF2B5EF4-FFF2-40B4-BE49-F238E27FC236}">
                <a16:creationId xmlns:a16="http://schemas.microsoft.com/office/drawing/2014/main" id="{D2C1CF90-B48F-9644-B664-90BB88FF2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0292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8</a:t>
            </a:r>
          </a:p>
        </p:txBody>
      </p:sp>
      <p:sp>
        <p:nvSpPr>
          <p:cNvPr id="114718" name="Text Box 30">
            <a:extLst>
              <a:ext uri="{FF2B5EF4-FFF2-40B4-BE49-F238E27FC236}">
                <a16:creationId xmlns:a16="http://schemas.microsoft.com/office/drawing/2014/main" id="{014D9104-DA7A-5C48-B112-7A6BE1FB6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0292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9</a:t>
            </a:r>
          </a:p>
        </p:txBody>
      </p:sp>
      <p:sp>
        <p:nvSpPr>
          <p:cNvPr id="114719" name="Text Box 31">
            <a:extLst>
              <a:ext uri="{FF2B5EF4-FFF2-40B4-BE49-F238E27FC236}">
                <a16:creationId xmlns:a16="http://schemas.microsoft.com/office/drawing/2014/main" id="{26DE3CF2-40AB-9941-BB64-2AA178DF6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9624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7</a:t>
            </a:r>
          </a:p>
        </p:txBody>
      </p:sp>
      <p:sp>
        <p:nvSpPr>
          <p:cNvPr id="114720" name="Text Box 32">
            <a:extLst>
              <a:ext uri="{FF2B5EF4-FFF2-40B4-BE49-F238E27FC236}">
                <a16:creationId xmlns:a16="http://schemas.microsoft.com/office/drawing/2014/main" id="{062722E0-B2EA-A340-AE2E-BBD1BADE5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8725" y="39465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8</a:t>
            </a:r>
          </a:p>
        </p:txBody>
      </p:sp>
      <p:sp>
        <p:nvSpPr>
          <p:cNvPr id="114721" name="Text Box 33">
            <a:extLst>
              <a:ext uri="{FF2B5EF4-FFF2-40B4-BE49-F238E27FC236}">
                <a16:creationId xmlns:a16="http://schemas.microsoft.com/office/drawing/2014/main" id="{E0DF2023-8A63-5B4C-A46F-893C75E41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8325" y="39465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9</a:t>
            </a:r>
          </a:p>
        </p:txBody>
      </p:sp>
      <p:sp>
        <p:nvSpPr>
          <p:cNvPr id="114722" name="Text Box 34">
            <a:extLst>
              <a:ext uri="{FF2B5EF4-FFF2-40B4-BE49-F238E27FC236}">
                <a16:creationId xmlns:a16="http://schemas.microsoft.com/office/drawing/2014/main" id="{1842910D-6BAB-664E-B4CB-BF7E72256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0292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1</a:t>
            </a:r>
          </a:p>
        </p:txBody>
      </p:sp>
      <p:sp>
        <p:nvSpPr>
          <p:cNvPr id="114723" name="Text Box 35">
            <a:extLst>
              <a:ext uri="{FF2B5EF4-FFF2-40B4-BE49-F238E27FC236}">
                <a16:creationId xmlns:a16="http://schemas.microsoft.com/office/drawing/2014/main" id="{4E2A4529-BF80-ED46-92CE-8BF7DD57B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0292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2</a:t>
            </a:r>
          </a:p>
        </p:txBody>
      </p:sp>
      <p:sp>
        <p:nvSpPr>
          <p:cNvPr id="114724" name="Text Box 36">
            <a:extLst>
              <a:ext uri="{FF2B5EF4-FFF2-40B4-BE49-F238E27FC236}">
                <a16:creationId xmlns:a16="http://schemas.microsoft.com/office/drawing/2014/main" id="{97ECFF6B-8448-BF43-BF5E-C50A021A3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7675" y="50450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3</a:t>
            </a:r>
          </a:p>
        </p:txBody>
      </p:sp>
      <p:sp>
        <p:nvSpPr>
          <p:cNvPr id="114725" name="Text Box 37">
            <a:extLst>
              <a:ext uri="{FF2B5EF4-FFF2-40B4-BE49-F238E27FC236}">
                <a16:creationId xmlns:a16="http://schemas.microsoft.com/office/drawing/2014/main" id="{BF496668-90A1-9544-A7CF-49E54846F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4495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4</a:t>
            </a:r>
          </a:p>
        </p:txBody>
      </p:sp>
      <p:sp>
        <p:nvSpPr>
          <p:cNvPr id="114726" name="Text Box 38">
            <a:extLst>
              <a:ext uri="{FF2B5EF4-FFF2-40B4-BE49-F238E27FC236}">
                <a16:creationId xmlns:a16="http://schemas.microsoft.com/office/drawing/2014/main" id="{AB71BECF-9F7A-914C-A821-584720E01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495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5</a:t>
            </a:r>
          </a:p>
        </p:txBody>
      </p:sp>
      <p:sp>
        <p:nvSpPr>
          <p:cNvPr id="114727" name="Text Box 39">
            <a:extLst>
              <a:ext uri="{FF2B5EF4-FFF2-40B4-BE49-F238E27FC236}">
                <a16:creationId xmlns:a16="http://schemas.microsoft.com/office/drawing/2014/main" id="{F2714792-3302-4C46-82E8-B604EA9A4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4495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6</a:t>
            </a:r>
          </a:p>
        </p:txBody>
      </p:sp>
      <p:sp>
        <p:nvSpPr>
          <p:cNvPr id="114728" name="Rectangle 40">
            <a:extLst>
              <a:ext uri="{FF2B5EF4-FFF2-40B4-BE49-F238E27FC236}">
                <a16:creationId xmlns:a16="http://schemas.microsoft.com/office/drawing/2014/main" id="{19BCE10C-937A-AD4B-888C-973811D73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75" y="5502275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14729" name="Text Box 41">
            <a:extLst>
              <a:ext uri="{FF2B5EF4-FFF2-40B4-BE49-F238E27FC236}">
                <a16:creationId xmlns:a16="http://schemas.microsoft.com/office/drawing/2014/main" id="{A328E86F-18EB-5B43-BC4C-C42656848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3275" y="55784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0</a:t>
            </a:r>
          </a:p>
        </p:txBody>
      </p:sp>
      <p:sp>
        <p:nvSpPr>
          <p:cNvPr id="114730" name="Rectangle 42">
            <a:extLst>
              <a:ext uri="{FF2B5EF4-FFF2-40B4-BE49-F238E27FC236}">
                <a16:creationId xmlns:a16="http://schemas.microsoft.com/office/drawing/2014/main" id="{09CF3048-A1A8-CF4F-8B7D-ABFB2410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5486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sp>
        <p:nvSpPr>
          <p:cNvPr id="114731" name="Text Box 43">
            <a:extLst>
              <a:ext uri="{FF2B5EF4-FFF2-40B4-BE49-F238E27FC236}">
                <a16:creationId xmlns:a16="http://schemas.microsoft.com/office/drawing/2014/main" id="{09D715F3-ECED-9548-8376-C94D2D66F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325" y="54705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0</a:t>
            </a:r>
          </a:p>
        </p:txBody>
      </p:sp>
      <p:sp>
        <p:nvSpPr>
          <p:cNvPr id="114732" name="Text Box 44">
            <a:extLst>
              <a:ext uri="{FF2B5EF4-FFF2-40B4-BE49-F238E27FC236}">
                <a16:creationId xmlns:a16="http://schemas.microsoft.com/office/drawing/2014/main" id="{031E25BF-C14D-BC46-8349-FF2AF0D27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52800"/>
            <a:ext cx="3519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(a) phones, remote controls</a:t>
            </a:r>
          </a:p>
        </p:txBody>
      </p:sp>
      <p:sp>
        <p:nvSpPr>
          <p:cNvPr id="114733" name="Text Box 45">
            <a:extLst>
              <a:ext uri="{FF2B5EF4-FFF2-40B4-BE49-F238E27FC236}">
                <a16:creationId xmlns:a16="http://schemas.microsoft.com/office/drawing/2014/main" id="{63E1DBD6-C38C-FC43-AEFD-0B0C73A81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33528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GB" altLang="en-PK" baseline="0"/>
          </a:p>
        </p:txBody>
      </p:sp>
      <p:sp>
        <p:nvSpPr>
          <p:cNvPr id="114734" name="Text Box 46">
            <a:extLst>
              <a:ext uri="{FF2B5EF4-FFF2-40B4-BE49-F238E27FC236}">
                <a16:creationId xmlns:a16="http://schemas.microsoft.com/office/drawing/2014/main" id="{F9F6A642-4390-404B-ACAA-F8233CAAF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5338" y="3352800"/>
            <a:ext cx="431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PK" baseline="0"/>
              <a:t>(b) calculators, computer keypads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DF57E694-2094-1D40-9B7D-DF4BF7FEA4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Affordances: to give a clue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922FB78C-77E0-3140-B590-6E3F7DE63A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PK" sz="2400"/>
              <a:t>Refers to an attribute of an object that allows people to know how to use it</a:t>
            </a:r>
          </a:p>
          <a:p>
            <a:pPr lvl="1">
              <a:lnSpc>
                <a:spcPct val="90000"/>
              </a:lnSpc>
            </a:pPr>
            <a:r>
              <a:rPr lang="en-GB" altLang="en-PK" sz="2000"/>
              <a:t>e.g. a mouse button invites pushing, a door handle affords pulling</a:t>
            </a:r>
          </a:p>
          <a:p>
            <a:pPr lvl="1">
              <a:lnSpc>
                <a:spcPct val="90000"/>
              </a:lnSpc>
            </a:pPr>
            <a:endParaRPr lang="en-GB" altLang="en-PK" sz="800"/>
          </a:p>
          <a:p>
            <a:pPr>
              <a:lnSpc>
                <a:spcPct val="90000"/>
              </a:lnSpc>
            </a:pPr>
            <a:r>
              <a:rPr lang="en-GB" altLang="en-PK" sz="2400"/>
              <a:t>Norman (1988) used the term to discuss the design of everyday objects</a:t>
            </a:r>
          </a:p>
          <a:p>
            <a:pPr>
              <a:lnSpc>
                <a:spcPct val="90000"/>
              </a:lnSpc>
            </a:pPr>
            <a:endParaRPr lang="en-GB" altLang="en-PK" sz="800"/>
          </a:p>
          <a:p>
            <a:pPr>
              <a:lnSpc>
                <a:spcPct val="90000"/>
              </a:lnSpc>
            </a:pPr>
            <a:r>
              <a:rPr lang="en-GB" altLang="en-PK" sz="2400"/>
              <a:t>Since has been much popularised in interaction design to discuss how to design interface objects</a:t>
            </a:r>
          </a:p>
          <a:p>
            <a:pPr lvl="1">
              <a:lnSpc>
                <a:spcPct val="90000"/>
              </a:lnSpc>
            </a:pPr>
            <a:r>
              <a:rPr lang="en-GB" altLang="en-PK" sz="2000"/>
              <a:t>e.g. scrollbars to afford moving up and down, icons to afford clicking on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50ECF96E-36E6-8349-A9EA-ABD2A81C25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001000" cy="1143000"/>
          </a:xfrm>
        </p:spPr>
        <p:txBody>
          <a:bodyPr>
            <a:normAutofit fontScale="90000"/>
          </a:bodyPr>
          <a:lstStyle/>
          <a:p>
            <a:r>
              <a:rPr lang="en-GB" altLang="en-PK" sz="3600"/>
              <a:t>What does ‘affordance’ have to offer interaction design?</a:t>
            </a:r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1F4421B8-1C36-9A4A-AF6C-FD7C0AFAC8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133600"/>
            <a:ext cx="7772400" cy="4114800"/>
          </a:xfrm>
        </p:spPr>
        <p:txBody>
          <a:bodyPr/>
          <a:lstStyle/>
          <a:p>
            <a:r>
              <a:rPr lang="en-GB" altLang="en-PK" sz="2000"/>
              <a:t>Interfaces are virtual and do not have affordances like physical objects</a:t>
            </a:r>
          </a:p>
          <a:p>
            <a:endParaRPr lang="en-GB" altLang="en-PK" sz="700"/>
          </a:p>
          <a:p>
            <a:r>
              <a:rPr lang="en-GB" altLang="en-PK" sz="2000"/>
              <a:t>Norman argues it does not make sense to talk about interfaces in terms of ‘real’ affordances </a:t>
            </a:r>
          </a:p>
          <a:p>
            <a:endParaRPr lang="en-GB" altLang="en-PK" sz="700"/>
          </a:p>
          <a:p>
            <a:r>
              <a:rPr lang="en-GB" altLang="en-PK" sz="2000"/>
              <a:t>Instead interfaces are better conceptualized as ‘perceived’ affordances</a:t>
            </a:r>
          </a:p>
          <a:p>
            <a:pPr lvl="1"/>
            <a:r>
              <a:rPr lang="en-GB" altLang="en-PK" sz="1800"/>
              <a:t>Learned conventions of arbitrary mappings between action and effect at the interface</a:t>
            </a:r>
          </a:p>
          <a:p>
            <a:pPr lvl="1"/>
            <a:r>
              <a:rPr lang="en-GB" altLang="en-PK" sz="1800"/>
              <a:t>Some mappings are better than others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686C6360-3EAF-7E4F-8B58-9E627D3F3E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Activity 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5A4A7277-1CCA-BE4A-97B8-422E373D36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981200"/>
            <a:ext cx="7772400" cy="4114800"/>
          </a:xfrm>
        </p:spPr>
        <p:txBody>
          <a:bodyPr/>
          <a:lstStyle/>
          <a:p>
            <a:pPr lvl="1"/>
            <a:r>
              <a:rPr lang="en-GB" altLang="en-PK"/>
              <a:t>Physical affordances: </a:t>
            </a:r>
          </a:p>
          <a:p>
            <a:pPr lvl="2">
              <a:buFontTx/>
              <a:buNone/>
            </a:pPr>
            <a:r>
              <a:rPr lang="en-GB" altLang="en-PK"/>
              <a:t>How do the following physical objects afford? Are they obvious?</a:t>
            </a:r>
          </a:p>
          <a:p>
            <a:pPr lvl="1"/>
            <a:endParaRPr lang="en-GB" altLang="en-PK"/>
          </a:p>
          <a:p>
            <a:pPr lvl="3"/>
            <a:endParaRPr lang="en-GB" altLang="en-PK"/>
          </a:p>
        </p:txBody>
      </p:sp>
      <p:pic>
        <p:nvPicPr>
          <p:cNvPr id="117764" name="Picture 4">
            <a:extLst>
              <a:ext uri="{FF2B5EF4-FFF2-40B4-BE49-F238E27FC236}">
                <a16:creationId xmlns:a16="http://schemas.microsoft.com/office/drawing/2014/main" id="{B1CF3672-ED52-FF4F-B0A2-02703B0A4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429000"/>
            <a:ext cx="1782763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765" name="Picture 5">
            <a:extLst>
              <a:ext uri="{FF2B5EF4-FFF2-40B4-BE49-F238E27FC236}">
                <a16:creationId xmlns:a16="http://schemas.microsoft.com/office/drawing/2014/main" id="{57EAFBA3-78C1-DA40-9FA8-7299F4E61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876800"/>
            <a:ext cx="8636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766" name="Picture 6">
            <a:extLst>
              <a:ext uri="{FF2B5EF4-FFF2-40B4-BE49-F238E27FC236}">
                <a16:creationId xmlns:a16="http://schemas.microsoft.com/office/drawing/2014/main" id="{2DBE3C22-95A4-0F44-87E5-B31F6D7EA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810000"/>
            <a:ext cx="3352800" cy="249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767" name="Picture 7">
            <a:extLst>
              <a:ext uri="{FF2B5EF4-FFF2-40B4-BE49-F238E27FC236}">
                <a16:creationId xmlns:a16="http://schemas.microsoft.com/office/drawing/2014/main" id="{2846A12E-10A9-C348-9702-8D94E12AF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438400"/>
            <a:ext cx="13462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41F91A65-2786-094E-9788-EDE63694E9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PK"/>
              <a:t>Activity 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5825D144-936A-C740-A8A6-8154F18942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GB" altLang="en-PK"/>
              <a:t>Virtual affordances</a:t>
            </a:r>
          </a:p>
          <a:p>
            <a:pPr lvl="2">
              <a:buFontTx/>
              <a:buNone/>
            </a:pPr>
            <a:r>
              <a:rPr lang="en-GB" altLang="en-PK"/>
              <a:t>How do the following screen objects afford?</a:t>
            </a:r>
          </a:p>
          <a:p>
            <a:pPr lvl="2">
              <a:buFontTx/>
              <a:buNone/>
            </a:pPr>
            <a:r>
              <a:rPr lang="en-GB" altLang="en-PK"/>
              <a:t>What if you were a novice user?</a:t>
            </a:r>
          </a:p>
          <a:p>
            <a:pPr lvl="2">
              <a:buFontTx/>
              <a:buNone/>
            </a:pPr>
            <a:r>
              <a:rPr lang="en-GB" altLang="en-PK"/>
              <a:t>Would you know what to do with them? </a:t>
            </a:r>
          </a:p>
          <a:p>
            <a:pPr lvl="1"/>
            <a:endParaRPr lang="en-GB" altLang="en-PK"/>
          </a:p>
          <a:p>
            <a:pPr lvl="3">
              <a:buFontTx/>
              <a:buNone/>
            </a:pPr>
            <a:endParaRPr lang="en-GB" altLang="en-PK"/>
          </a:p>
          <a:p>
            <a:pPr lvl="1"/>
            <a:endParaRPr lang="en-GB" altLang="en-PK"/>
          </a:p>
        </p:txBody>
      </p:sp>
      <p:pic>
        <p:nvPicPr>
          <p:cNvPr id="118788" name="Picture 4">
            <a:extLst>
              <a:ext uri="{FF2B5EF4-FFF2-40B4-BE49-F238E27FC236}">
                <a16:creationId xmlns:a16="http://schemas.microsoft.com/office/drawing/2014/main" id="{92433B82-AD4F-F143-8A39-54583F0C9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334000"/>
            <a:ext cx="558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8789" name="AutoShape 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82C41E3C-6D53-D447-A1CD-45A71663C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191000"/>
            <a:ext cx="1042988" cy="1042988"/>
          </a:xfrm>
          <a:prstGeom prst="actionButtonBeginning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PK"/>
          </a:p>
        </p:txBody>
      </p:sp>
      <p:pic>
        <p:nvPicPr>
          <p:cNvPr id="118790" name="Picture 6">
            <a:extLst>
              <a:ext uri="{FF2B5EF4-FFF2-40B4-BE49-F238E27FC236}">
                <a16:creationId xmlns:a16="http://schemas.microsoft.com/office/drawing/2014/main" id="{C7294629-0DF3-F34C-AEF7-13E42EEBC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191000"/>
            <a:ext cx="1905000" cy="238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791" name="Picture 7">
            <a:extLst>
              <a:ext uri="{FF2B5EF4-FFF2-40B4-BE49-F238E27FC236}">
                <a16:creationId xmlns:a16="http://schemas.microsoft.com/office/drawing/2014/main" id="{AFA8AFE5-9312-394E-BA1E-F12731AE9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181600"/>
            <a:ext cx="1066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792" name="Picture 8">
            <a:extLst>
              <a:ext uri="{FF2B5EF4-FFF2-40B4-BE49-F238E27FC236}">
                <a16:creationId xmlns:a16="http://schemas.microsoft.com/office/drawing/2014/main" id="{A8A2AD4B-32DA-EE4A-B974-99D7E11DB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343400"/>
            <a:ext cx="1371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You and I are not representative users</a:t>
            </a:r>
          </a:p>
          <a:p>
            <a:pPr lvl="1"/>
            <a:r>
              <a:rPr lang="en-US"/>
              <a:t>Base design on knowledge about real users, not on introspection</a:t>
            </a:r>
          </a:p>
          <a:p>
            <a:r>
              <a:rPr lang="en-US"/>
              <a:t>What you see is the last part of what you get</a:t>
            </a:r>
          </a:p>
          <a:p>
            <a:pPr lvl="1"/>
            <a:r>
              <a:rPr lang="en-US"/>
              <a:t>The most important aspects of user interface design are least visible: task structure, conceptual models, information flows</a:t>
            </a:r>
          </a:p>
          <a:p>
            <a:r>
              <a:rPr lang="en-US"/>
              <a:t>User interfaces, as software products, must be engineered</a:t>
            </a:r>
          </a:p>
          <a:p>
            <a:pPr lvl="1"/>
            <a:r>
              <a:rPr lang="en-US"/>
              <a:t>Make engineering tradeoffs</a:t>
            </a:r>
          </a:p>
          <a:p>
            <a:r>
              <a:rPr lang="en-US"/>
              <a:t>Design is an art</a:t>
            </a:r>
          </a:p>
          <a:p>
            <a:pPr lvl="1"/>
            <a:r>
              <a:rPr lang="en-US"/>
              <a:t>Not a strictly top-down process</a:t>
            </a:r>
          </a:p>
          <a:p>
            <a:r>
              <a:rPr lang="en-US"/>
              <a:t>There is scientific knowledge to be applied to user interface design and development</a:t>
            </a:r>
          </a:p>
          <a:p>
            <a:pPr lvl="1"/>
            <a:r>
              <a:rPr lang="en-US"/>
              <a:t>Cognitive science, social science, techniques from computer science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03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Many of the slides for this and other lectures are adapted from:</a:t>
            </a:r>
          </a:p>
          <a:p>
            <a:pPr lvl="1"/>
            <a:r>
              <a:rPr lang="en-US"/>
              <a:t>Prof. Robert Miller, MIT</a:t>
            </a:r>
          </a:p>
          <a:p>
            <a:pPr lvl="1"/>
            <a:r>
              <a:rPr lang="en-US"/>
              <a:t>Prof. Saul Greenberg, University of Calgary</a:t>
            </a:r>
          </a:p>
        </p:txBody>
      </p:sp>
    </p:spTree>
    <p:extLst>
      <p:ext uri="{BB962C8B-B14F-4D97-AF65-F5344CB8AC3E}">
        <p14:creationId xmlns:p14="http://schemas.microsoft.com/office/powerpoint/2010/main" val="1243556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29" y="1"/>
            <a:ext cx="8171058" cy="6846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300" y="1"/>
            <a:ext cx="0" cy="6847040"/>
          </a:xfrm>
          <a:custGeom>
            <a:avLst/>
            <a:gdLst/>
            <a:ahLst/>
            <a:cxnLst/>
            <a:rect l="l" t="t" r="r" b="b"/>
            <a:pathLst>
              <a:path h="2776855">
                <a:moveTo>
                  <a:pt x="0" y="0"/>
                </a:moveTo>
                <a:lnTo>
                  <a:pt x="0" y="2776449"/>
                </a:lnTo>
              </a:path>
            </a:pathLst>
          </a:custGeom>
          <a:ln w="12700"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0636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29" y="1"/>
            <a:ext cx="8171058" cy="6846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" y="4158376"/>
            <a:ext cx="9144000" cy="268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5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Therac-25 Accidents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4191000" cy="4953000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Poor Design Induces Error, Even for Highly-trained Operators</a:t>
            </a:r>
          </a:p>
          <a:p>
            <a:pPr lvl="1"/>
            <a:r>
              <a:rPr lang="en-US"/>
              <a:t>Fatal radiation overdoses delivered by a software-controlled, medical linear accelerator for cancer treatment</a:t>
            </a:r>
          </a:p>
          <a:p>
            <a:pPr lvl="1"/>
            <a:r>
              <a:rPr lang="en-US"/>
              <a:t>Accidents were attributed to a combination of software errors and poorly-design user interface</a:t>
            </a:r>
          </a:p>
          <a:p>
            <a:pPr lvl="1"/>
            <a:r>
              <a:rPr lang="en-US"/>
              <a:t>The operators were mislead about the true status of machine configuration (electron beam intensity and tungsten target)</a:t>
            </a:r>
          </a:p>
          <a:p>
            <a:pPr lvl="1"/>
            <a:r>
              <a:rPr lang="en-US"/>
              <a:t>Six patients received 25,000 rads and two died in 1985-87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image00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159000"/>
            <a:ext cx="3344863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6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Therac-25 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324600"/>
            <a:ext cx="77724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1000" i="1"/>
              <a:t>(with permission, from Leveson, N. Safeware: System Safety and Computers. Addison-Wesley, 1995)</a:t>
            </a:r>
          </a:p>
        </p:txBody>
      </p:sp>
      <p:pic>
        <p:nvPicPr>
          <p:cNvPr id="5" name="Picture 4" descr="image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143000"/>
            <a:ext cx="81153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34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2018 Hawaii Ballistic Missile False Alert</a:t>
            </a:r>
          </a:p>
        </p:txBody>
      </p:sp>
      <p:pic>
        <p:nvPicPr>
          <p:cNvPr id="4" name="Content Placeholder 3" descr="hawaii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508" r="-67508"/>
          <a:stretch>
            <a:fillRect/>
          </a:stretch>
        </p:blipFill>
        <p:spPr>
          <a:xfrm>
            <a:off x="-1611519" y="1306607"/>
            <a:ext cx="9766773" cy="5371349"/>
          </a:xfrm>
        </p:spPr>
      </p:pic>
    </p:spTree>
    <p:extLst>
      <p:ext uri="{BB962C8B-B14F-4D97-AF65-F5344CB8AC3E}">
        <p14:creationId xmlns:p14="http://schemas.microsoft.com/office/powerpoint/2010/main" val="284479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B0A6871A75384882F5A53ED4C87B29" ma:contentTypeVersion="2" ma:contentTypeDescription="Create a new document." ma:contentTypeScope="" ma:versionID="13a83672f6f6194e4219fe77824ade3f">
  <xsd:schema xmlns:xsd="http://www.w3.org/2001/XMLSchema" xmlns:xs="http://www.w3.org/2001/XMLSchema" xmlns:p="http://schemas.microsoft.com/office/2006/metadata/properties" xmlns:ns2="cefdacf4-0c2f-4242-85a5-eccf8201bb92" targetNamespace="http://schemas.microsoft.com/office/2006/metadata/properties" ma:root="true" ma:fieldsID="7c5ed1ff56082779d59c828e50855827" ns2:_="">
    <xsd:import namespace="cefdacf4-0c2f-4242-85a5-eccf8201bb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fdacf4-0c2f-4242-85a5-eccf8201bb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09FEBD7-4255-48F6-A00E-E2DA5B07E42C}"/>
</file>

<file path=customXml/itemProps2.xml><?xml version="1.0" encoding="utf-8"?>
<ds:datastoreItem xmlns:ds="http://schemas.openxmlformats.org/officeDocument/2006/customXml" ds:itemID="{B909A531-457C-423C-B5DF-E13A9038519B}"/>
</file>

<file path=customXml/itemProps3.xml><?xml version="1.0" encoding="utf-8"?>
<ds:datastoreItem xmlns:ds="http://schemas.openxmlformats.org/officeDocument/2006/customXml" ds:itemID="{3754F94D-EADA-4BAE-8D7D-C9CBEEDB82C1}"/>
</file>

<file path=docProps/app.xml><?xml version="1.0" encoding="utf-8"?>
<Properties xmlns="http://schemas.openxmlformats.org/officeDocument/2006/extended-properties" xmlns:vt="http://schemas.openxmlformats.org/officeDocument/2006/docPropsVTypes">
  <TotalTime>3802</TotalTime>
  <Words>1971</Words>
  <Application>Microsoft Macintosh PowerPoint</Application>
  <PresentationFormat>On-screen Show (4:3)</PresentationFormat>
  <Paragraphs>313</Paragraphs>
  <Slides>48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Calibri</vt:lpstr>
      <vt:lpstr>Geneva</vt:lpstr>
      <vt:lpstr>Helvetica</vt:lpstr>
      <vt:lpstr>Palatino</vt:lpstr>
      <vt:lpstr>Times</vt:lpstr>
      <vt:lpstr>Times New Roman</vt:lpstr>
      <vt:lpstr>Verdana</vt:lpstr>
      <vt:lpstr>Office Theme</vt:lpstr>
      <vt:lpstr>Microsoft Word Document</vt:lpstr>
      <vt:lpstr>Background</vt:lpstr>
      <vt:lpstr>Human Abilities vs. Computer Abilities</vt:lpstr>
      <vt:lpstr>Computer Science and HCI</vt:lpstr>
      <vt:lpstr>What is a human-conputer interface?</vt:lpstr>
      <vt:lpstr>PowerPoint Presentation</vt:lpstr>
      <vt:lpstr>PowerPoint Presentation</vt:lpstr>
      <vt:lpstr>The Therac-25 Accidents</vt:lpstr>
      <vt:lpstr>Therac-25 user interface</vt:lpstr>
      <vt:lpstr>2018 Hawaii Ballistic Missile False Alert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Bad designs</vt:lpstr>
      <vt:lpstr>Why is this vending machine so bad?</vt:lpstr>
      <vt:lpstr>Good design</vt:lpstr>
      <vt:lpstr>Good and bad design</vt:lpstr>
      <vt:lpstr>What to design</vt:lpstr>
      <vt:lpstr>Understanding users’ needs</vt:lpstr>
      <vt:lpstr>Activity</vt:lpstr>
      <vt:lpstr>What is interaction design?</vt:lpstr>
      <vt:lpstr>Goals of interaction design</vt:lpstr>
      <vt:lpstr>Which kind of design?</vt:lpstr>
      <vt:lpstr>The User Experience</vt:lpstr>
      <vt:lpstr>Why was the iPod user experience such a success?</vt:lpstr>
      <vt:lpstr>What is involved in the process of interaction design </vt:lpstr>
      <vt:lpstr>Core characteristics of interaction design</vt:lpstr>
      <vt:lpstr>Anna, IKEA online sales agent</vt:lpstr>
      <vt:lpstr>Usability goals</vt:lpstr>
      <vt:lpstr>Activity on usability</vt:lpstr>
      <vt:lpstr>Design principles</vt:lpstr>
      <vt:lpstr>Visibility</vt:lpstr>
      <vt:lpstr>Visibility</vt:lpstr>
      <vt:lpstr>Feedback</vt:lpstr>
      <vt:lpstr>Constraints</vt:lpstr>
      <vt:lpstr>Logical or ambiguous design?</vt:lpstr>
      <vt:lpstr>How to design them more logically</vt:lpstr>
      <vt:lpstr>Consistency</vt:lpstr>
      <vt:lpstr>When consistency breaks down</vt:lpstr>
      <vt:lpstr>Internal and external consistency</vt:lpstr>
      <vt:lpstr>Keypad numbers layout</vt:lpstr>
      <vt:lpstr>Affordances: to give a clue</vt:lpstr>
      <vt:lpstr>What does ‘affordance’ have to offer interaction design?</vt:lpstr>
      <vt:lpstr>Activity </vt:lpstr>
      <vt:lpstr>Activity </vt:lpstr>
      <vt:lpstr>Takeaways</vt:lpstr>
      <vt:lpstr>Acknowledgments</vt:lpstr>
    </vt:vector>
  </TitlesOfParts>
  <Company>Tufts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Jacob</dc:creator>
  <cp:lastModifiedBy>Dr. Umar Qasim</cp:lastModifiedBy>
  <cp:revision>40</cp:revision>
  <cp:lastPrinted>2017-06-10T16:26:59Z</cp:lastPrinted>
  <dcterms:created xsi:type="dcterms:W3CDTF">2015-05-31T20:48:04Z</dcterms:created>
  <dcterms:modified xsi:type="dcterms:W3CDTF">2021-09-15T15:56:36Z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0x01010065B0A6871A75384882F5A53ED4C87B29</vt:lpwstr>
  </property>
</Properties>
</file>